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sldIdLst>
    <p:sldId id="263" r:id="rId2"/>
    <p:sldId id="264" r:id="rId3"/>
    <p:sldId id="265" r:id="rId4"/>
    <p:sldId id="384" r:id="rId5"/>
  </p:sldIdLst>
  <p:sldSz cx="9144000" cy="6858000" type="screen4x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966" autoAdjust="0"/>
  </p:normalViewPr>
  <p:slideViewPr>
    <p:cSldViewPr snapToGrid="0" showGuides="1">
      <p:cViewPr varScale="1">
        <p:scale>
          <a:sx n="121" d="100"/>
          <a:sy n="121" d="100"/>
        </p:scale>
        <p:origin x="1896" y="184"/>
      </p:cViewPr>
      <p:guideLst>
        <p:guide orient="horz" pos="2137"/>
        <p:guide pos="2903"/>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91EF85E5-1D38-4164-BD1A-03DF214A4FF0}" type="datetimeFigureOut">
              <a:rPr kumimoji="1" lang="ja-JP" altLang="en-US" smtClean="0"/>
              <a:t>2021/5/31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58815DEA-B377-4B3F-B855-557166FC4A98}" type="slidenum">
              <a:rPr kumimoji="1" lang="ja-JP" altLang="en-US" smtClean="0"/>
              <a:t>‹#›</a:t>
            </a:fld>
            <a:endParaRPr kumimoji="1" lang="ja-JP" altLang="en-US"/>
          </a:p>
        </p:txBody>
      </p:sp>
    </p:spTree>
    <p:extLst>
      <p:ext uri="{BB962C8B-B14F-4D97-AF65-F5344CB8AC3E}">
        <p14:creationId xmlns:p14="http://schemas.microsoft.com/office/powerpoint/2010/main" val="41381048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B1DAEB-448E-42A0-A8D2-D104A7BDE476}" type="datetime1">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60452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C5FFF-18B4-4316-AC4C-67856861DCE5}" type="datetime1">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90619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45F9AC-2618-42FE-8C98-D269B4B19DD1}" type="datetime1">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525467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F800BB-A6AA-4F0A-8A6A-878FE37365B4}" type="datetime1">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54681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757BF9-5EC8-4A15-8E85-945C866CEB82}" type="datetime1">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687675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1899F0F-B44C-48C2-A569-56122E4DCD5C}" type="datetime1">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51324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AE9482-8783-4CDD-8DEC-CDDD7366D59A}" type="datetime1">
              <a:rPr kumimoji="1" lang="ja-JP" altLang="en-US" smtClean="0"/>
              <a:t>2021/5/31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87805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85C65C-F262-4778-B3DB-6AF36B2DB993}" type="datetime1">
              <a:rPr kumimoji="1" lang="ja-JP" altLang="en-US" smtClean="0"/>
              <a:t>2021/5/31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34459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B39477-BA29-4617-9D44-692E217ADF41}" type="datetime1">
              <a:rPr kumimoji="1" lang="ja-JP" altLang="en-US" smtClean="0"/>
              <a:t>2021/5/31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459874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CF1EB86-7979-4256-9DBC-5C38E1070222}" type="datetime1">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98429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E6CA9-FCB9-4D20-8E3E-704AA90ADC7C}" type="datetime1">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0592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DA42D-B1F3-43EA-AAF9-561DB58E0969}" type="datetime1">
              <a:rPr kumimoji="1" lang="ja-JP" altLang="en-US" smtClean="0"/>
              <a:t>2021/5/31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505241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t-tsumugi.co.jp/jimono"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6FC5AA9-E2F4-402F-91AB-D7E609132E14}"/>
              </a:ext>
            </a:extLst>
          </p:cNvPr>
          <p:cNvGrpSpPr/>
          <p:nvPr/>
        </p:nvGrpSpPr>
        <p:grpSpPr>
          <a:xfrm>
            <a:off x="0" y="278"/>
            <a:ext cx="9143999" cy="6858000"/>
            <a:chOff x="138023" y="990599"/>
            <a:chExt cx="8885207" cy="5729377"/>
          </a:xfrm>
        </p:grpSpPr>
        <p:sp>
          <p:nvSpPr>
            <p:cNvPr id="13" name="正方形/長方形 12">
              <a:extLst>
                <a:ext uri="{FF2B5EF4-FFF2-40B4-BE49-F238E27FC236}">
                  <a16:creationId xmlns:a16="http://schemas.microsoft.com/office/drawing/2014/main" id="{F81F7C82-9653-4B2F-B1A2-E55E4132DE2A}"/>
                </a:ext>
              </a:extLst>
            </p:cNvPr>
            <p:cNvSpPr/>
            <p:nvPr/>
          </p:nvSpPr>
          <p:spPr>
            <a:xfrm>
              <a:off x="138023" y="990599"/>
              <a:ext cx="8885207" cy="572937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B71B6272-9578-4AD7-94D3-0911E9915BF7}"/>
                </a:ext>
              </a:extLst>
            </p:cNvPr>
            <p:cNvSpPr/>
            <p:nvPr/>
          </p:nvSpPr>
          <p:spPr>
            <a:xfrm>
              <a:off x="7470474" y="1007851"/>
              <a:ext cx="1544129" cy="26161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氏名　玉沖仁美</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9236B8FA-D80E-4C49-9C16-67614A030609}"/>
                </a:ext>
              </a:extLst>
            </p:cNvPr>
            <p:cNvSpPr/>
            <p:nvPr/>
          </p:nvSpPr>
          <p:spPr>
            <a:xfrm>
              <a:off x="146649" y="999193"/>
              <a:ext cx="1544128" cy="26161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支援実績シート</a:t>
              </a:r>
            </a:p>
          </p:txBody>
        </p:sp>
        <p:sp>
          <p:nvSpPr>
            <p:cNvPr id="21" name="正方形/長方形 20">
              <a:extLst>
                <a:ext uri="{FF2B5EF4-FFF2-40B4-BE49-F238E27FC236}">
                  <a16:creationId xmlns:a16="http://schemas.microsoft.com/office/drawing/2014/main" id="{C6E53F1A-1CC6-447A-886B-E7002F6D7DA6}"/>
                </a:ext>
              </a:extLst>
            </p:cNvPr>
            <p:cNvSpPr/>
            <p:nvPr/>
          </p:nvSpPr>
          <p:spPr>
            <a:xfrm>
              <a:off x="1708044" y="1006845"/>
              <a:ext cx="5762430" cy="26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案件名　観光客をターゲットとした地元産品、メニューの開発（１</a:t>
              </a:r>
              <a:r>
                <a:rPr kumimoji="1"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２）　</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cxnSp>
          <p:nvCxnSpPr>
            <p:cNvPr id="16" name="直線コネクタ 15">
              <a:extLst>
                <a:ext uri="{FF2B5EF4-FFF2-40B4-BE49-F238E27FC236}">
                  <a16:creationId xmlns:a16="http://schemas.microsoft.com/office/drawing/2014/main" id="{BB22B3DD-B89A-4FFA-BFB7-AACFA445A7C0}"/>
                </a:ext>
              </a:extLst>
            </p:cNvPr>
            <p:cNvCxnSpPr>
              <a:cxnSpLocks/>
            </p:cNvCxnSpPr>
            <p:nvPr/>
          </p:nvCxnSpPr>
          <p:spPr>
            <a:xfrm>
              <a:off x="146649" y="1269429"/>
              <a:ext cx="8876581" cy="0"/>
            </a:xfrm>
            <a:prstGeom prst="line">
              <a:avLst/>
            </a:prstGeom>
            <a:ln w="28575">
              <a:solidFill>
                <a:schemeClr val="accent2">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CAD0E96C-5EF0-424E-92BA-454D72C8DC0D}"/>
                </a:ext>
              </a:extLst>
            </p:cNvPr>
            <p:cNvSpPr/>
            <p:nvPr/>
          </p:nvSpPr>
          <p:spPr>
            <a:xfrm>
              <a:off x="241540" y="1578632"/>
              <a:ext cx="8652294" cy="724615"/>
            </a:xfrm>
            <a:prstGeom prst="roundRect">
              <a:avLst>
                <a:gd name="adj" fmla="val 595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ja-JP" altLang="en-US" sz="9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B3BEB2D6-3D46-464E-B611-F91FEA1225C9}"/>
                </a:ext>
              </a:extLst>
            </p:cNvPr>
            <p:cNvSpPr txBox="1"/>
            <p:nvPr/>
          </p:nvSpPr>
          <p:spPr>
            <a:xfrm>
              <a:off x="250166" y="131910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支援案件（経験）概要</a:t>
              </a:r>
            </a:p>
          </p:txBody>
        </p:sp>
        <p:sp>
          <p:nvSpPr>
            <p:cNvPr id="2" name="正方形/長方形 1">
              <a:extLst>
                <a:ext uri="{FF2B5EF4-FFF2-40B4-BE49-F238E27FC236}">
                  <a16:creationId xmlns:a16="http://schemas.microsoft.com/office/drawing/2014/main" id="{6C2CBDBE-83D1-4573-A86E-F801F077FFCE}"/>
                </a:ext>
              </a:extLst>
            </p:cNvPr>
            <p:cNvSpPr/>
            <p:nvPr/>
          </p:nvSpPr>
          <p:spPr>
            <a:xfrm>
              <a:off x="250165" y="4084454"/>
              <a:ext cx="4278704" cy="244430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286746D9-A374-4445-A748-F3DA7E191C09}"/>
                </a:ext>
              </a:extLst>
            </p:cNvPr>
            <p:cNvSpPr/>
            <p:nvPr/>
          </p:nvSpPr>
          <p:spPr>
            <a:xfrm>
              <a:off x="4651709" y="4092098"/>
              <a:ext cx="4242125" cy="243666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5BF3B1BD-B76F-429F-80CE-438F05D49DED}"/>
                </a:ext>
              </a:extLst>
            </p:cNvPr>
            <p:cNvSpPr txBox="1"/>
            <p:nvPr/>
          </p:nvSpPr>
          <p:spPr>
            <a:xfrm>
              <a:off x="250166" y="391087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支援状況（経験内容）</a:t>
              </a:r>
            </a:p>
          </p:txBody>
        </p:sp>
        <p:sp>
          <p:nvSpPr>
            <p:cNvPr id="23" name="テキスト ボックス 22">
              <a:extLst>
                <a:ext uri="{FF2B5EF4-FFF2-40B4-BE49-F238E27FC236}">
                  <a16:creationId xmlns:a16="http://schemas.microsoft.com/office/drawing/2014/main" id="{C6780844-7428-46BB-8B97-26018333793E}"/>
                </a:ext>
              </a:extLst>
            </p:cNvPr>
            <p:cNvSpPr txBox="1"/>
            <p:nvPr/>
          </p:nvSpPr>
          <p:spPr>
            <a:xfrm>
              <a:off x="4718941" y="3933703"/>
              <a:ext cx="441122"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結果</a:t>
              </a:r>
            </a:p>
          </p:txBody>
        </p:sp>
      </p:grpSp>
      <p:sp>
        <p:nvSpPr>
          <p:cNvPr id="28" name="テキスト ボックス 27">
            <a:extLst>
              <a:ext uri="{FF2B5EF4-FFF2-40B4-BE49-F238E27FC236}">
                <a16:creationId xmlns:a16="http://schemas.microsoft.com/office/drawing/2014/main" id="{4980D7F6-0402-CB4D-901E-CF5CA8D36FDF}"/>
              </a:ext>
            </a:extLst>
          </p:cNvPr>
          <p:cNvSpPr txBox="1"/>
          <p:nvPr/>
        </p:nvSpPr>
        <p:spPr>
          <a:xfrm>
            <a:off x="141163" y="3784768"/>
            <a:ext cx="4403325" cy="2123658"/>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①</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「島じゃ常識　さざえカレー」（レトルトカレー）商品開発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 </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（島根県　隠岐諸島　海士町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1996〜2000</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内容：冷蔵や冷凍のものではなく地元の魚介を用いた常温の観光土産の開発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OEM</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ではなく島内で製造することにこだわった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・島内の余剰品の活用</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・製造工場の設備の整備</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・製造・営業における人材育成</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・パッケージデザイン、販促グッズの開発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 </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　</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4E5DBB65-12D5-DB40-B678-37E6230AEDB9}"/>
              </a:ext>
            </a:extLst>
          </p:cNvPr>
          <p:cNvSpPr txBox="1"/>
          <p:nvPr/>
        </p:nvSpPr>
        <p:spPr>
          <a:xfrm>
            <a:off x="4580883" y="3745697"/>
            <a:ext cx="4429951" cy="2800767"/>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①</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「島じゃ常識　さざえカレー」</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（定量的成果）</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2000</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年から販売を開始し、現在も年間約</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万</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5,000</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個が製造・</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　販売されている。初期段階で１個</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540</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円（税込）</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I</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ターン者を含め初期段階で新たな雇用が２名、新商品開発担当者</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　という新たなポストも誕生した。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（定性的成果）</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・当時の山内町長の著書「離島発　生き残るための</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10</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の戦略」</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　では、島の産業振興の成功第１弾と紹介されている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・担い手が育った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・島で初めて実益にあった製造ラインが確立された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・衛生管理、一定した品質管理・維持を地域に培えた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・島内の飲食店にセントラルキッチンのように業務用商品の機能も</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　果たしている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・計画的に商品開発</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販売までに取組む知見が地域に培われた</a:t>
            </a:r>
          </a:p>
        </p:txBody>
      </p:sp>
      <p:sp>
        <p:nvSpPr>
          <p:cNvPr id="30" name="テキスト ボックス 29">
            <a:extLst>
              <a:ext uri="{FF2B5EF4-FFF2-40B4-BE49-F238E27FC236}">
                <a16:creationId xmlns:a16="http://schemas.microsoft.com/office/drawing/2014/main" id="{FF7E0F43-647A-D646-A067-2E10F6BB5078}"/>
              </a:ext>
            </a:extLst>
          </p:cNvPr>
          <p:cNvSpPr txBox="1"/>
          <p:nvPr/>
        </p:nvSpPr>
        <p:spPr>
          <a:xfrm>
            <a:off x="69746" y="716237"/>
            <a:ext cx="8808693" cy="938719"/>
          </a:xfrm>
          <a:prstGeom prst="rect">
            <a:avLst/>
          </a:prstGeom>
          <a:noFill/>
        </p:spPr>
        <p:txBody>
          <a:bodyPr wrap="square" rtlCol="0">
            <a:spAutoFit/>
          </a:bodyPr>
          <a:lstStyle/>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○地元農産物を活用した商品の開発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○与件の整理からゴール設定までをコンサルティング形式で行い「自分たちでできるようになる」ことを前提に人材育成型で実施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○商品企画、技術指導、衛生管理、パッケージ、商品ツール、</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POP</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・ノベルティ、販路開拓などの一連の支援を担当</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○商品開発に関する研修</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E37083E4-3F86-8D41-B511-CD29D8DC67F6}"/>
              </a:ext>
            </a:extLst>
          </p:cNvPr>
          <p:cNvSpPr txBox="1"/>
          <p:nvPr/>
        </p:nvSpPr>
        <p:spPr>
          <a:xfrm>
            <a:off x="124819" y="1776381"/>
            <a:ext cx="8763031" cy="1785104"/>
          </a:xfrm>
          <a:prstGeom prst="rect">
            <a:avLst/>
          </a:prstGeom>
          <a:noFill/>
        </p:spPr>
        <p:txBody>
          <a:bodyPr wrap="square" rtlCol="0">
            <a:spAutoFit/>
          </a:bodyPr>
          <a:lstStyle/>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○支援領域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27</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年間、商品開発、観光プラン開発に従事。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前職は（株）リクルート　じゃらんリサーチセンター長を務め観光分野の調査・研究に携わる。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現在、観光分野においては、観光客ターゲットの産品開発、ご当地メニュー、宿泊施設の食の企画など。</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・地域振興の取組は著書にて紹介。「地域をプロデュースする仕事」（英治出版）</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・島根県隠岐郡隠岐の島町に現地法人（株式会社しまつむぎ）を設立しており、離島・中山間地域の支援に取組む。</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・自社（株式会社紡）では、地域コンサル業に加え地域の農産物を用いた化粧品を</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OEM</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にて製造し販売しており、現場の生の声をコンサ</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ルティングにも活かしている。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    </a:t>
            </a:r>
            <a:r>
              <a:rPr lang="en-US" altLang="ja-JP" sz="1100" dirty="0">
                <a:hlinkClick r:id="rId2"/>
              </a:rPr>
              <a:t>http://t-tsumugi.co.jp/jimono</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24" name="図 23">
            <a:extLst>
              <a:ext uri="{FF2B5EF4-FFF2-40B4-BE49-F238E27FC236}">
                <a16:creationId xmlns:a16="http://schemas.microsoft.com/office/drawing/2014/main" id="{BFA32B45-953A-DE4B-8B30-EF792F4CA1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1536" y="5098104"/>
            <a:ext cx="1448360" cy="1448360"/>
          </a:xfrm>
          <a:prstGeom prst="rect">
            <a:avLst/>
          </a:prstGeom>
        </p:spPr>
      </p:pic>
    </p:spTree>
    <p:extLst>
      <p:ext uri="{BB962C8B-B14F-4D97-AF65-F5344CB8AC3E}">
        <p14:creationId xmlns:p14="http://schemas.microsoft.com/office/powerpoint/2010/main" val="2605935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6FC5AA9-E2F4-402F-91AB-D7E609132E14}"/>
              </a:ext>
            </a:extLst>
          </p:cNvPr>
          <p:cNvGrpSpPr/>
          <p:nvPr/>
        </p:nvGrpSpPr>
        <p:grpSpPr>
          <a:xfrm>
            <a:off x="0" y="0"/>
            <a:ext cx="9143999" cy="6858000"/>
            <a:chOff x="138023" y="990599"/>
            <a:chExt cx="8885207" cy="5729377"/>
          </a:xfrm>
        </p:grpSpPr>
        <p:sp>
          <p:nvSpPr>
            <p:cNvPr id="13" name="正方形/長方形 12">
              <a:extLst>
                <a:ext uri="{FF2B5EF4-FFF2-40B4-BE49-F238E27FC236}">
                  <a16:creationId xmlns:a16="http://schemas.microsoft.com/office/drawing/2014/main" id="{F81F7C82-9653-4B2F-B1A2-E55E4132DE2A}"/>
                </a:ext>
              </a:extLst>
            </p:cNvPr>
            <p:cNvSpPr/>
            <p:nvPr/>
          </p:nvSpPr>
          <p:spPr>
            <a:xfrm>
              <a:off x="138023" y="990599"/>
              <a:ext cx="8885207" cy="572937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B71B6272-9578-4AD7-94D3-0911E9915BF7}"/>
                </a:ext>
              </a:extLst>
            </p:cNvPr>
            <p:cNvSpPr/>
            <p:nvPr/>
          </p:nvSpPr>
          <p:spPr>
            <a:xfrm>
              <a:off x="7470474" y="1007851"/>
              <a:ext cx="1544129" cy="26161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氏名　玉沖仁美</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9236B8FA-D80E-4C49-9C16-67614A030609}"/>
                </a:ext>
              </a:extLst>
            </p:cNvPr>
            <p:cNvSpPr/>
            <p:nvPr/>
          </p:nvSpPr>
          <p:spPr>
            <a:xfrm>
              <a:off x="146649" y="999193"/>
              <a:ext cx="1544128" cy="26161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支援実績シート</a:t>
              </a:r>
            </a:p>
          </p:txBody>
        </p:sp>
        <p:sp>
          <p:nvSpPr>
            <p:cNvPr id="21" name="正方形/長方形 20">
              <a:extLst>
                <a:ext uri="{FF2B5EF4-FFF2-40B4-BE49-F238E27FC236}">
                  <a16:creationId xmlns:a16="http://schemas.microsoft.com/office/drawing/2014/main" id="{C6E53F1A-1CC6-447A-886B-E7002F6D7DA6}"/>
                </a:ext>
              </a:extLst>
            </p:cNvPr>
            <p:cNvSpPr/>
            <p:nvPr/>
          </p:nvSpPr>
          <p:spPr>
            <a:xfrm>
              <a:off x="1708044" y="1006845"/>
              <a:ext cx="5762430" cy="26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案件名　観光客をターゲットとした地元産品、メニューの開発（２</a:t>
              </a:r>
              <a:r>
                <a:rPr kumimoji="1"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２）</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cxnSp>
          <p:nvCxnSpPr>
            <p:cNvPr id="16" name="直線コネクタ 15">
              <a:extLst>
                <a:ext uri="{FF2B5EF4-FFF2-40B4-BE49-F238E27FC236}">
                  <a16:creationId xmlns:a16="http://schemas.microsoft.com/office/drawing/2014/main" id="{BB22B3DD-B89A-4FFA-BFB7-AACFA445A7C0}"/>
                </a:ext>
              </a:extLst>
            </p:cNvPr>
            <p:cNvCxnSpPr>
              <a:cxnSpLocks/>
            </p:cNvCxnSpPr>
            <p:nvPr/>
          </p:nvCxnSpPr>
          <p:spPr>
            <a:xfrm>
              <a:off x="146649" y="1269429"/>
              <a:ext cx="8876581" cy="0"/>
            </a:xfrm>
            <a:prstGeom prst="line">
              <a:avLst/>
            </a:prstGeom>
            <a:ln w="28575">
              <a:solidFill>
                <a:schemeClr val="accent2">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CAD0E96C-5EF0-424E-92BA-454D72C8DC0D}"/>
                </a:ext>
              </a:extLst>
            </p:cNvPr>
            <p:cNvSpPr/>
            <p:nvPr/>
          </p:nvSpPr>
          <p:spPr>
            <a:xfrm>
              <a:off x="241540" y="1578632"/>
              <a:ext cx="8652294" cy="724615"/>
            </a:xfrm>
            <a:prstGeom prst="roundRect">
              <a:avLst>
                <a:gd name="adj" fmla="val 595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○地元農産物を活用した商品の開発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○与件の整理からゴール設定までをコンサルティング形式で行い「自分たちでできるようになる」ことを前提に人材育成型で実施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○商品企画、技術指導、衛生管理、パッケージ、商品ツール、</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POP</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・ノベルティ、販路開拓などの一連の支援を担当</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○商品開発に関する研修</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B3BEB2D6-3D46-464E-B611-F91FEA1225C9}"/>
                </a:ext>
              </a:extLst>
            </p:cNvPr>
            <p:cNvSpPr txBox="1"/>
            <p:nvPr/>
          </p:nvSpPr>
          <p:spPr>
            <a:xfrm>
              <a:off x="250166" y="131910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支援案件（経験）概要</a:t>
              </a:r>
            </a:p>
          </p:txBody>
        </p:sp>
        <p:sp>
          <p:nvSpPr>
            <p:cNvPr id="2" name="正方形/長方形 1">
              <a:extLst>
                <a:ext uri="{FF2B5EF4-FFF2-40B4-BE49-F238E27FC236}">
                  <a16:creationId xmlns:a16="http://schemas.microsoft.com/office/drawing/2014/main" id="{6C2CBDBE-83D1-4573-A86E-F801F077FFCE}"/>
                </a:ext>
              </a:extLst>
            </p:cNvPr>
            <p:cNvSpPr/>
            <p:nvPr/>
          </p:nvSpPr>
          <p:spPr>
            <a:xfrm>
              <a:off x="241540"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286746D9-A374-4445-A748-F3DA7E191C09}"/>
                </a:ext>
              </a:extLst>
            </p:cNvPr>
            <p:cNvSpPr/>
            <p:nvPr/>
          </p:nvSpPr>
          <p:spPr>
            <a:xfrm>
              <a:off x="4632385"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5BF3B1BD-B76F-429F-80CE-438F05D49DED}"/>
                </a:ext>
              </a:extLst>
            </p:cNvPr>
            <p:cNvSpPr txBox="1"/>
            <p:nvPr/>
          </p:nvSpPr>
          <p:spPr>
            <a:xfrm>
              <a:off x="250166" y="2360979"/>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支援状況（経験内容）</a:t>
              </a:r>
            </a:p>
          </p:txBody>
        </p:sp>
        <p:sp>
          <p:nvSpPr>
            <p:cNvPr id="23" name="テキスト ボックス 22">
              <a:extLst>
                <a:ext uri="{FF2B5EF4-FFF2-40B4-BE49-F238E27FC236}">
                  <a16:creationId xmlns:a16="http://schemas.microsoft.com/office/drawing/2014/main" id="{C6780844-7428-46BB-8B97-26018333793E}"/>
                </a:ext>
              </a:extLst>
            </p:cNvPr>
            <p:cNvSpPr txBox="1"/>
            <p:nvPr/>
          </p:nvSpPr>
          <p:spPr>
            <a:xfrm>
              <a:off x="4632385" y="2360979"/>
              <a:ext cx="441122"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結果</a:t>
              </a:r>
            </a:p>
          </p:txBody>
        </p:sp>
      </p:grpSp>
      <p:sp>
        <p:nvSpPr>
          <p:cNvPr id="26" name="テキスト ボックス 25">
            <a:extLst>
              <a:ext uri="{FF2B5EF4-FFF2-40B4-BE49-F238E27FC236}">
                <a16:creationId xmlns:a16="http://schemas.microsoft.com/office/drawing/2014/main" id="{5F865467-C37C-9E48-94F2-B4E6AFD7B2F0}"/>
              </a:ext>
            </a:extLst>
          </p:cNvPr>
          <p:cNvSpPr txBox="1"/>
          <p:nvPr/>
        </p:nvSpPr>
        <p:spPr>
          <a:xfrm>
            <a:off x="133165" y="2043314"/>
            <a:ext cx="4435399" cy="2800767"/>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②</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「米に着目した朝食満足度向上プロジェクト」</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隠岐の米は美味い！隠岐の朝ごはんは美味しい！ことを伝える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キャンペーンの実施。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（島根県　隠岐の島町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2015</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●目標：食で観光客の満足度向上を図る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・当地で食す最後のご飯は朝ごはん。「朝ごはんが美味しかった」　　</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という満足度と共に好印象を残すクアンペーンを実施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・「藻塩米」という在来技法による栽培法の米があり、米を強調</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することでお土産用の米の商品の販売促進にも繋げる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・宿泊施設向けに、美味しい米の炊き方や他地域の事例を学ぶ「朝　</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ごはんセミナー」を実施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・各宿は自家栽培米など異なる米を使用しており、各宿ごとに味</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が異なる為、全ての宿の米を試食し味を明文化した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・各宿ごとの米の味を明記した統一のポスター、テーブル用の</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POP</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を作成し各宿にて掲示。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23ABFEC9-E623-8746-B1A1-A6398ED1DE57}"/>
              </a:ext>
            </a:extLst>
          </p:cNvPr>
          <p:cNvSpPr txBox="1"/>
          <p:nvPr/>
        </p:nvSpPr>
        <p:spPr>
          <a:xfrm>
            <a:off x="4663498" y="2042657"/>
            <a:ext cx="4326859" cy="2800767"/>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②</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「米に着目した朝食満足度向上プロジェクト」</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2016</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年春の観光開き（３月）よりスタート</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（定量的成果）</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・参画宿</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14</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軒。</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参画希望を募ったところ、観光客を対象に営業されている宿全</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ての参画となり、当地では初めての出来事となった。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（定性的成果）</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・宿泊施設を対象とした食の技術的な講座が初めてだったので、</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大きな刺激になった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・当たり前すぎて米に着目して来なかったが、宿泊客に「米自</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慢」もするようになった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・従業員も含めて米の炊き方に注意を払うようになった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・「ご飯のお供」にまで視点が広がり、付け合せの工夫もされる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ようになった。</a:t>
            </a:r>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29" name="図 28" descr="C:\Users\tkawaragi\Desktop\2016041217319\Resize\0412再送_うまい米自慢A4_A3_あいらんどパークホテル_R.jpg">
            <a:extLst>
              <a:ext uri="{FF2B5EF4-FFF2-40B4-BE49-F238E27FC236}">
                <a16:creationId xmlns:a16="http://schemas.microsoft.com/office/drawing/2014/main" id="{9985FE69-63B7-2548-9100-34F9F4F4C7FC}"/>
              </a:ext>
            </a:extLst>
          </p:cNvPr>
          <p:cNvPicPr/>
          <p:nvPr/>
        </p:nvPicPr>
        <p:blipFill>
          <a:blip r:embed="rId2" cstate="print"/>
          <a:srcRect/>
          <a:stretch>
            <a:fillRect/>
          </a:stretch>
        </p:blipFill>
        <p:spPr bwMode="auto">
          <a:xfrm>
            <a:off x="2797540" y="4750072"/>
            <a:ext cx="1427665" cy="1813204"/>
          </a:xfrm>
          <a:prstGeom prst="rect">
            <a:avLst/>
          </a:prstGeom>
          <a:noFill/>
          <a:ln w="9525">
            <a:noFill/>
            <a:miter lim="800000"/>
            <a:headEnd/>
            <a:tailEnd/>
          </a:ln>
        </p:spPr>
      </p:pic>
    </p:spTree>
    <p:extLst>
      <p:ext uri="{BB962C8B-B14F-4D97-AF65-F5344CB8AC3E}">
        <p14:creationId xmlns:p14="http://schemas.microsoft.com/office/powerpoint/2010/main" val="375510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6FC5AA9-E2F4-402F-91AB-D7E609132E14}"/>
              </a:ext>
            </a:extLst>
          </p:cNvPr>
          <p:cNvGrpSpPr/>
          <p:nvPr/>
        </p:nvGrpSpPr>
        <p:grpSpPr>
          <a:xfrm>
            <a:off x="0" y="0"/>
            <a:ext cx="9143999" cy="6858000"/>
            <a:chOff x="138023" y="990599"/>
            <a:chExt cx="8885207" cy="5729377"/>
          </a:xfrm>
        </p:grpSpPr>
        <p:sp>
          <p:nvSpPr>
            <p:cNvPr id="13" name="正方形/長方形 12">
              <a:extLst>
                <a:ext uri="{FF2B5EF4-FFF2-40B4-BE49-F238E27FC236}">
                  <a16:creationId xmlns:a16="http://schemas.microsoft.com/office/drawing/2014/main" id="{F81F7C82-9653-4B2F-B1A2-E55E4132DE2A}"/>
                </a:ext>
              </a:extLst>
            </p:cNvPr>
            <p:cNvSpPr/>
            <p:nvPr/>
          </p:nvSpPr>
          <p:spPr>
            <a:xfrm>
              <a:off x="138023" y="990599"/>
              <a:ext cx="8885207" cy="572937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B71B6272-9578-4AD7-94D3-0911E9915BF7}"/>
                </a:ext>
              </a:extLst>
            </p:cNvPr>
            <p:cNvSpPr/>
            <p:nvPr/>
          </p:nvSpPr>
          <p:spPr>
            <a:xfrm>
              <a:off x="7470474" y="1007851"/>
              <a:ext cx="1544129" cy="26161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氏名　玉沖仁美</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9236B8FA-D80E-4C49-9C16-67614A030609}"/>
                </a:ext>
              </a:extLst>
            </p:cNvPr>
            <p:cNvSpPr/>
            <p:nvPr/>
          </p:nvSpPr>
          <p:spPr>
            <a:xfrm>
              <a:off x="146649" y="999193"/>
              <a:ext cx="1544128" cy="26161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支援実績シート</a:t>
              </a:r>
            </a:p>
          </p:txBody>
        </p:sp>
        <p:sp>
          <p:nvSpPr>
            <p:cNvPr id="21" name="正方形/長方形 20">
              <a:extLst>
                <a:ext uri="{FF2B5EF4-FFF2-40B4-BE49-F238E27FC236}">
                  <a16:creationId xmlns:a16="http://schemas.microsoft.com/office/drawing/2014/main" id="{C6E53F1A-1CC6-447A-886B-E7002F6D7DA6}"/>
                </a:ext>
              </a:extLst>
            </p:cNvPr>
            <p:cNvSpPr/>
            <p:nvPr/>
          </p:nvSpPr>
          <p:spPr>
            <a:xfrm>
              <a:off x="1708044" y="1006845"/>
              <a:ext cx="5762430" cy="26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案件名　観光客をターゲットとした地元産品、メニューの開発（２</a:t>
              </a:r>
              <a:r>
                <a:rPr kumimoji="1" lang="en-US" altLang="ja-JP" sz="105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050">
                  <a:solidFill>
                    <a:schemeClr val="tx1">
                      <a:lumMod val="95000"/>
                      <a:lumOff val="5000"/>
                    </a:schemeClr>
                  </a:solidFill>
                  <a:latin typeface="メイリオ" panose="020B0604030504040204" pitchFamily="50" charset="-128"/>
                  <a:ea typeface="メイリオ" panose="020B0604030504040204" pitchFamily="50" charset="-128"/>
                </a:rPr>
                <a:t>２）</a:t>
              </a:r>
              <a:endPar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endParaRPr>
            </a:p>
          </p:txBody>
        </p:sp>
        <p:cxnSp>
          <p:nvCxnSpPr>
            <p:cNvPr id="16" name="直線コネクタ 15">
              <a:extLst>
                <a:ext uri="{FF2B5EF4-FFF2-40B4-BE49-F238E27FC236}">
                  <a16:creationId xmlns:a16="http://schemas.microsoft.com/office/drawing/2014/main" id="{BB22B3DD-B89A-4FFA-BFB7-AACFA445A7C0}"/>
                </a:ext>
              </a:extLst>
            </p:cNvPr>
            <p:cNvCxnSpPr>
              <a:cxnSpLocks/>
            </p:cNvCxnSpPr>
            <p:nvPr/>
          </p:nvCxnSpPr>
          <p:spPr>
            <a:xfrm>
              <a:off x="146649" y="1269429"/>
              <a:ext cx="8876581" cy="0"/>
            </a:xfrm>
            <a:prstGeom prst="line">
              <a:avLst/>
            </a:prstGeom>
            <a:ln w="28575">
              <a:solidFill>
                <a:schemeClr val="accent2">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CAD0E96C-5EF0-424E-92BA-454D72C8DC0D}"/>
                </a:ext>
              </a:extLst>
            </p:cNvPr>
            <p:cNvSpPr/>
            <p:nvPr/>
          </p:nvSpPr>
          <p:spPr>
            <a:xfrm>
              <a:off x="241540" y="1578632"/>
              <a:ext cx="8652294" cy="724615"/>
            </a:xfrm>
            <a:prstGeom prst="roundRect">
              <a:avLst>
                <a:gd name="adj" fmla="val 595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○地元農産物を活用した商品の開発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○与件の整理からゴール設定までをコンサルティング形式で行い「自分たちでできるようになる」ことを前提に人材育成型で実施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○商品企画、技術指導、衛生管理、パッケージ、商品ツール、</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POP</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・ノベルティ、販路開拓などの一連の支援を担当</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○商品開発に関する研修</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B3BEB2D6-3D46-464E-B611-F91FEA1225C9}"/>
                </a:ext>
              </a:extLst>
            </p:cNvPr>
            <p:cNvSpPr txBox="1"/>
            <p:nvPr/>
          </p:nvSpPr>
          <p:spPr>
            <a:xfrm>
              <a:off x="250166" y="131910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支援案件（経験）概要</a:t>
              </a:r>
            </a:p>
          </p:txBody>
        </p:sp>
        <p:sp>
          <p:nvSpPr>
            <p:cNvPr id="2" name="正方形/長方形 1">
              <a:extLst>
                <a:ext uri="{FF2B5EF4-FFF2-40B4-BE49-F238E27FC236}">
                  <a16:creationId xmlns:a16="http://schemas.microsoft.com/office/drawing/2014/main" id="{6C2CBDBE-83D1-4573-A86E-F801F077FFCE}"/>
                </a:ext>
              </a:extLst>
            </p:cNvPr>
            <p:cNvSpPr/>
            <p:nvPr/>
          </p:nvSpPr>
          <p:spPr>
            <a:xfrm>
              <a:off x="241540"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286746D9-A374-4445-A748-F3DA7E191C09}"/>
                </a:ext>
              </a:extLst>
            </p:cNvPr>
            <p:cNvSpPr/>
            <p:nvPr/>
          </p:nvSpPr>
          <p:spPr>
            <a:xfrm>
              <a:off x="4632384" y="2612417"/>
              <a:ext cx="415983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5BF3B1BD-B76F-429F-80CE-438F05D49DED}"/>
                </a:ext>
              </a:extLst>
            </p:cNvPr>
            <p:cNvSpPr txBox="1"/>
            <p:nvPr/>
          </p:nvSpPr>
          <p:spPr>
            <a:xfrm>
              <a:off x="250166" y="2360979"/>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支援状況（経験内容）</a:t>
              </a:r>
            </a:p>
          </p:txBody>
        </p:sp>
        <p:sp>
          <p:nvSpPr>
            <p:cNvPr id="23" name="テキスト ボックス 22">
              <a:extLst>
                <a:ext uri="{FF2B5EF4-FFF2-40B4-BE49-F238E27FC236}">
                  <a16:creationId xmlns:a16="http://schemas.microsoft.com/office/drawing/2014/main" id="{C6780844-7428-46BB-8B97-26018333793E}"/>
                </a:ext>
              </a:extLst>
            </p:cNvPr>
            <p:cNvSpPr txBox="1"/>
            <p:nvPr/>
          </p:nvSpPr>
          <p:spPr>
            <a:xfrm>
              <a:off x="4632384" y="2409892"/>
              <a:ext cx="441122"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結果</a:t>
              </a:r>
            </a:p>
          </p:txBody>
        </p:sp>
      </p:grpSp>
      <p:sp>
        <p:nvSpPr>
          <p:cNvPr id="28" name="テキスト ボックス 27">
            <a:extLst>
              <a:ext uri="{FF2B5EF4-FFF2-40B4-BE49-F238E27FC236}">
                <a16:creationId xmlns:a16="http://schemas.microsoft.com/office/drawing/2014/main" id="{4980D7F6-0402-CB4D-901E-CF5CA8D36FDF}"/>
              </a:ext>
            </a:extLst>
          </p:cNvPr>
          <p:cNvSpPr txBox="1"/>
          <p:nvPr/>
        </p:nvSpPr>
        <p:spPr>
          <a:xfrm>
            <a:off x="183530" y="5626354"/>
            <a:ext cx="4509857" cy="938719"/>
          </a:xfrm>
          <a:prstGeom prst="rect">
            <a:avLst/>
          </a:prstGeom>
          <a:noFill/>
        </p:spPr>
        <p:txBody>
          <a:bodyPr wrap="square" rtlCol="0">
            <a:spAutoFit/>
          </a:bodyPr>
          <a:lstStyle/>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同じ仕組みをアレンジしたものを以下のように実施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・三重ブランドアカデミー（三重県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2007〜2011</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・目指せ！弥太郎　商人塾（高知県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2010〜2012</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・徳之島　島の逸品プロジェクト（鹿児島県徳之島町</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2017〜</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現在）</a:t>
            </a:r>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359992B2-5373-0040-A4AD-33FCBA665FB4}"/>
              </a:ext>
            </a:extLst>
          </p:cNvPr>
          <p:cNvSpPr txBox="1"/>
          <p:nvPr/>
        </p:nvSpPr>
        <p:spPr>
          <a:xfrm>
            <a:off x="183530" y="1963349"/>
            <a:ext cx="4291585" cy="2800767"/>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③</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島根もの・ことカレッジ</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地域資源を活用し外貨獲得を目指して地域産業の振興を図るこ</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とを目的とした商品とサービス開発の実施支援。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（島根県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2015</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現在も継続中）</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受講生の約８割が、販売ターゲットに観光客を含めている。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受講生には農家民泊の経営者もいる。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●目標：各事業者の目標を達成する実施サポート型の再現性の高いコンサルティングの実施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・年間各５回の集合研修（１回あたり４時間）と、個別研修（１</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回あたり</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90</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分：１事業者に対し専門家３名配置）を実施</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rgbClr val="FF0000"/>
                </a:solidFill>
                <a:latin typeface="メイリオ" panose="020B0604030504040204" pitchFamily="50" charset="-128"/>
                <a:ea typeface="メイリオ" panose="020B0604030504040204" pitchFamily="50" charset="-128"/>
              </a:rPr>
              <a:t>　（別紙資料：次ページ）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・卒業生の継続支援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・販路開拓支援として、デモンストレーション販売やテスト販売</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の実習実施支援</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424A2041-AD07-4041-AA72-814C75788309}"/>
              </a:ext>
            </a:extLst>
          </p:cNvPr>
          <p:cNvSpPr txBox="1"/>
          <p:nvPr/>
        </p:nvSpPr>
        <p:spPr>
          <a:xfrm>
            <a:off x="4705947" y="2049921"/>
            <a:ext cx="4103023" cy="4154984"/>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③</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島根もの・ことカレッジ</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2018</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年：島根県実施の調査結果より</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（定量的成果）</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4</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年間で５１事業者が卒業。（入学時は一定の審査あり）</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・受講前と受講後の売上高の向上率（卒業後二年を経過してい</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る受講生に限られる）は、</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130%〜533</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生産農家（地域協議会全体として）は、生産量が</a:t>
            </a:r>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460%</a:t>
            </a: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（定性的成果）：調査票の受講生の感想より</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・チャレンジすることや販売に自信がついた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・目標達成のためにどういう取り組みをせねばならないか常に</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考えるようになった。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・諦めずにやってみよう、と思えるようになった。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・進むべき方向性を明確にすることができた。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・自分たちの商品を自分たちがもっと知ろう、他との差異を知</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ろうと努力する姿勢が強まった。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・ネットワークが構築できた。（他の受講生との連携）</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・新商品やパッケージを考える発想力が身についた。</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○全てのカリキュラムに出席した受講生は目標を達成して卒業</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　している。今後、卒業生を組織化した活動を検討中。</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27" name="図 26">
            <a:extLst>
              <a:ext uri="{FF2B5EF4-FFF2-40B4-BE49-F238E27FC236}">
                <a16:creationId xmlns:a16="http://schemas.microsoft.com/office/drawing/2014/main" id="{2DA5BE4F-8335-4C4E-8F50-38E39EC9A6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2712" y="5640771"/>
            <a:ext cx="708888" cy="1003077"/>
          </a:xfrm>
          <a:prstGeom prst="rect">
            <a:avLst/>
          </a:prstGeom>
        </p:spPr>
      </p:pic>
      <p:sp>
        <p:nvSpPr>
          <p:cNvPr id="26" name="テキスト ボックス 25">
            <a:extLst>
              <a:ext uri="{FF2B5EF4-FFF2-40B4-BE49-F238E27FC236}">
                <a16:creationId xmlns:a16="http://schemas.microsoft.com/office/drawing/2014/main" id="{1A7285FE-6D40-9F47-9EA8-B47E9193E939}"/>
              </a:ext>
            </a:extLst>
          </p:cNvPr>
          <p:cNvSpPr txBox="1"/>
          <p:nvPr/>
        </p:nvSpPr>
        <p:spPr>
          <a:xfrm>
            <a:off x="4767790" y="5874407"/>
            <a:ext cx="3288642" cy="600164"/>
          </a:xfrm>
          <a:prstGeom prst="rect">
            <a:avLst/>
          </a:prstGeom>
          <a:noFill/>
        </p:spPr>
        <p:txBody>
          <a:bodyPr wrap="square" rtlCol="0">
            <a:spAutoFit/>
          </a:bodyPr>
          <a:lstStyle/>
          <a:p>
            <a:r>
              <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rPr>
              <a:t>※2019</a:t>
            </a:r>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年より、隠岐諸島地域でも</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「隠岐もの・ことカレッジ」として実施される→</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a:solidFill>
                  <a:schemeClr val="tx1">
                    <a:lumMod val="95000"/>
                    <a:lumOff val="5000"/>
                  </a:schemeClr>
                </a:solidFill>
                <a:latin typeface="メイリオ" panose="020B0604030504040204" pitchFamily="50" charset="-128"/>
                <a:ea typeface="メイリオ" panose="020B0604030504040204" pitchFamily="50" charset="-128"/>
              </a:rPr>
              <a:t>現在も継続中。</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6" name="図 5">
            <a:extLst>
              <a:ext uri="{FF2B5EF4-FFF2-40B4-BE49-F238E27FC236}">
                <a16:creationId xmlns:a16="http://schemas.microsoft.com/office/drawing/2014/main" id="{359EC03E-F749-48E1-B8CC-36769645E8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5125" y="4391781"/>
            <a:ext cx="914903" cy="1292301"/>
          </a:xfrm>
          <a:prstGeom prst="rect">
            <a:avLst/>
          </a:prstGeom>
        </p:spPr>
      </p:pic>
    </p:spTree>
    <p:extLst>
      <p:ext uri="{BB962C8B-B14F-4D97-AF65-F5344CB8AC3E}">
        <p14:creationId xmlns:p14="http://schemas.microsoft.com/office/powerpoint/2010/main" val="2730009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1ADDF00-AA08-4615-B202-3D385D7207B0}"/>
              </a:ext>
            </a:extLst>
          </p:cNvPr>
          <p:cNvSpPr>
            <a:spLocks noGrp="1"/>
          </p:cNvSpPr>
          <p:nvPr>
            <p:ph type="sldNum" sz="quarter" idx="12"/>
          </p:nvPr>
        </p:nvSpPr>
        <p:spPr/>
        <p:txBody>
          <a:bodyPr/>
          <a:lstStyle/>
          <a:p>
            <a:fld id="{F52CDC5C-360B-421C-8CD7-EDE8E522320E}" type="slidenum">
              <a:rPr kumimoji="1" lang="ja-JP" altLang="en-US" smtClean="0"/>
              <a:t>4</a:t>
            </a:fld>
            <a:endParaRPr kumimoji="1" lang="ja-JP" altLang="en-US"/>
          </a:p>
        </p:txBody>
      </p:sp>
      <p:graphicFrame>
        <p:nvGraphicFramePr>
          <p:cNvPr id="3" name="表 2">
            <a:extLst>
              <a:ext uri="{FF2B5EF4-FFF2-40B4-BE49-F238E27FC236}">
                <a16:creationId xmlns:a16="http://schemas.microsoft.com/office/drawing/2014/main" id="{E86C31FD-B89B-4357-B837-B9F8C02334BC}"/>
              </a:ext>
            </a:extLst>
          </p:cNvPr>
          <p:cNvGraphicFramePr>
            <a:graphicFrameLocks noGrp="1"/>
          </p:cNvGraphicFramePr>
          <p:nvPr>
            <p:extLst>
              <p:ext uri="{D42A27DB-BD31-4B8C-83A1-F6EECF244321}">
                <p14:modId xmlns:p14="http://schemas.microsoft.com/office/powerpoint/2010/main" val="2379581480"/>
              </p:ext>
            </p:extLst>
          </p:nvPr>
        </p:nvGraphicFramePr>
        <p:xfrm>
          <a:off x="630936" y="953358"/>
          <a:ext cx="8211311" cy="5249568"/>
        </p:xfrm>
        <a:graphic>
          <a:graphicData uri="http://schemas.openxmlformats.org/drawingml/2006/table">
            <a:tbl>
              <a:tblPr firstRow="1" bandRow="1">
                <a:tableStyleId>{5C22544A-7EE6-4342-B048-85BDC9FD1C3A}</a:tableStyleId>
              </a:tblPr>
              <a:tblGrid>
                <a:gridCol w="407072">
                  <a:extLst>
                    <a:ext uri="{9D8B030D-6E8A-4147-A177-3AD203B41FA5}">
                      <a16:colId xmlns:a16="http://schemas.microsoft.com/office/drawing/2014/main" val="20000"/>
                    </a:ext>
                  </a:extLst>
                </a:gridCol>
                <a:gridCol w="3652864">
                  <a:extLst>
                    <a:ext uri="{9D8B030D-6E8A-4147-A177-3AD203B41FA5}">
                      <a16:colId xmlns:a16="http://schemas.microsoft.com/office/drawing/2014/main" val="20001"/>
                    </a:ext>
                  </a:extLst>
                </a:gridCol>
                <a:gridCol w="4151375">
                  <a:extLst>
                    <a:ext uri="{9D8B030D-6E8A-4147-A177-3AD203B41FA5}">
                      <a16:colId xmlns:a16="http://schemas.microsoft.com/office/drawing/2014/main" val="20002"/>
                    </a:ext>
                  </a:extLst>
                </a:gridCol>
              </a:tblGrid>
              <a:tr h="231552">
                <a:tc>
                  <a:txBody>
                    <a:bodyPr/>
                    <a:lstStyle/>
                    <a:p>
                      <a:pPr algn="ctr"/>
                      <a:endParaRPr kumimoji="1" lang="ja-JP" altLang="en-US"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ja-JP" altLang="en-US" sz="1100" b="0" dirty="0">
                          <a:solidFill>
                            <a:schemeClr val="tx1"/>
                          </a:solidFill>
                          <a:latin typeface="メイリオ"/>
                          <a:ea typeface="メイリオ"/>
                          <a:cs typeface="メイリオ"/>
                        </a:rPr>
                        <a:t>内容</a:t>
                      </a: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kumimoji="1" lang="ja-JP" altLang="en-US" sz="1100" b="0" dirty="0">
                          <a:solidFill>
                            <a:schemeClr val="tx1"/>
                          </a:solidFill>
                          <a:latin typeface="メイリオ"/>
                          <a:ea typeface="メイリオ"/>
                          <a:cs typeface="メイリオ"/>
                        </a:rPr>
                        <a:t>背景</a:t>
                      </a: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0"/>
                  </a:ext>
                </a:extLst>
              </a:tr>
              <a:tr h="1568311">
                <a:tc>
                  <a:txBody>
                    <a:bodyPr/>
                    <a:lstStyle/>
                    <a:p>
                      <a:pPr algn="ctr"/>
                      <a:r>
                        <a:rPr kumimoji="1" lang="ja-JP" altLang="en-US" sz="1100" b="0" dirty="0">
                          <a:solidFill>
                            <a:schemeClr val="tx1"/>
                          </a:solidFill>
                          <a:latin typeface="メイリオ"/>
                          <a:ea typeface="メイリオ"/>
                          <a:cs typeface="メイリオ"/>
                        </a:rPr>
                        <a:t>第</a:t>
                      </a:r>
                      <a:r>
                        <a:rPr kumimoji="1" lang="en-US" altLang="ja-JP" sz="1100" b="0" dirty="0">
                          <a:solidFill>
                            <a:schemeClr val="tx1"/>
                          </a:solidFill>
                          <a:latin typeface="メイリオ"/>
                          <a:ea typeface="メイリオ"/>
                          <a:cs typeface="メイリオ"/>
                        </a:rPr>
                        <a:t>1</a:t>
                      </a:r>
                      <a:r>
                        <a:rPr kumimoji="1" lang="ja-JP" altLang="en-US" sz="1100" b="0" dirty="0">
                          <a:solidFill>
                            <a:schemeClr val="tx1"/>
                          </a:solidFill>
                          <a:latin typeface="メイリオ"/>
                          <a:ea typeface="メイリオ"/>
                          <a:cs typeface="メイリオ"/>
                        </a:rPr>
                        <a:t>回</a:t>
                      </a:r>
                      <a:endParaRPr kumimoji="1" lang="en-US" altLang="ja-JP"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b="1" i="0" u="none" strike="noStrike" kern="1200" baseline="0" dirty="0">
                          <a:solidFill>
                            <a:schemeClr val="dk1"/>
                          </a:solidFill>
                          <a:latin typeface="メイリオ"/>
                          <a:ea typeface="メイリオ"/>
                          <a:cs typeface="メイリオ"/>
                        </a:rPr>
                        <a:t>1.</a:t>
                      </a:r>
                      <a:r>
                        <a:rPr kumimoji="1" lang="ja-JP" altLang="en-US" sz="1100" b="1" i="0" u="none" strike="noStrike" kern="1200" baseline="0" dirty="0">
                          <a:solidFill>
                            <a:schemeClr val="dk1"/>
                          </a:solidFill>
                          <a:latin typeface="メイリオ"/>
                          <a:ea typeface="メイリオ"/>
                          <a:cs typeface="メイリオ"/>
                        </a:rPr>
                        <a:t>オリエンテーション</a:t>
                      </a:r>
                      <a:endParaRPr kumimoji="1" lang="en-US" altLang="ja-JP" sz="1100" b="1"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・全体で自己紹介、共有</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・コンセプト設計　	</a:t>
                      </a:r>
                    </a:p>
                    <a:p>
                      <a:r>
                        <a:rPr kumimoji="1" lang="ja-JP" altLang="en-US" sz="1100" b="0" i="0" u="none" strike="noStrike" kern="1200" baseline="0" dirty="0">
                          <a:solidFill>
                            <a:schemeClr val="dk1"/>
                          </a:solidFill>
                          <a:latin typeface="メイリオ"/>
                          <a:ea typeface="メイリオ"/>
                          <a:cs typeface="メイリオ"/>
                        </a:rPr>
                        <a:t>・商品コンセプトシートをつくる </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・目標を立てる</a:t>
                      </a:r>
                      <a:endParaRPr kumimoji="1" lang="en-US" altLang="ja-JP" sz="1100" b="0" i="0" u="none" strike="noStrike" kern="1200" baseline="0" dirty="0">
                        <a:solidFill>
                          <a:schemeClr val="dk1"/>
                        </a:solidFill>
                        <a:latin typeface="メイリオ"/>
                        <a:ea typeface="メイリオ"/>
                        <a:cs typeface="メイリオ"/>
                      </a:endParaRPr>
                    </a:p>
                    <a:p>
                      <a:r>
                        <a:rPr kumimoji="1" lang="en-US" altLang="ja-JP" sz="1100" b="1" i="0" u="none" strike="noStrike" kern="1200" baseline="0" dirty="0">
                          <a:solidFill>
                            <a:schemeClr val="dk1"/>
                          </a:solidFill>
                          <a:latin typeface="メイリオ"/>
                          <a:ea typeface="メイリオ"/>
                          <a:cs typeface="メイリオ"/>
                        </a:rPr>
                        <a:t>2.</a:t>
                      </a:r>
                      <a:r>
                        <a:rPr kumimoji="1" lang="ja-JP" altLang="en-US" sz="1100" b="1" i="0" u="none" strike="noStrike" kern="1200" baseline="0" dirty="0">
                          <a:solidFill>
                            <a:schemeClr val="dk1"/>
                          </a:solidFill>
                          <a:latin typeface="メイリオ"/>
                          <a:ea typeface="メイリオ"/>
                          <a:cs typeface="メイリオ"/>
                        </a:rPr>
                        <a:t>商品の説明</a:t>
                      </a:r>
                      <a:r>
                        <a:rPr kumimoji="1" lang="en-US" altLang="ja-JP" sz="1100" b="1" i="0" u="none" strike="noStrike" kern="1200" baseline="0" dirty="0">
                          <a:solidFill>
                            <a:schemeClr val="dk1"/>
                          </a:solidFill>
                          <a:latin typeface="メイリオ"/>
                          <a:ea typeface="メイリオ"/>
                          <a:cs typeface="メイリオ"/>
                        </a:rPr>
                        <a:t>①</a:t>
                      </a:r>
                    </a:p>
                    <a:p>
                      <a:r>
                        <a:rPr kumimoji="1" lang="ja-JP" altLang="en-US" sz="1100" b="0" i="0" u="none" strike="noStrike" kern="1200" baseline="0" dirty="0">
                          <a:solidFill>
                            <a:schemeClr val="dk1"/>
                          </a:solidFill>
                          <a:latin typeface="メイリオ"/>
                          <a:ea typeface="メイリオ"/>
                          <a:cs typeface="メイリオ"/>
                        </a:rPr>
                        <a:t>・売るための商品説明（前編）</a:t>
                      </a:r>
                      <a:endParaRPr kumimoji="1" lang="en-US" altLang="ja-JP" sz="1100" b="0" i="0" u="none" strike="noStrike" kern="1200" baseline="0" dirty="0">
                        <a:solidFill>
                          <a:schemeClr val="dk1"/>
                        </a:solidFill>
                        <a:latin typeface="メイリオ"/>
                        <a:ea typeface="メイリオ"/>
                        <a:cs typeface="メイリオ"/>
                      </a:endParaRPr>
                    </a:p>
                    <a:p>
                      <a:r>
                        <a:rPr kumimoji="1" lang="en-US" altLang="ja-JP" sz="1100" b="1" i="0" u="none" strike="noStrike" kern="1200" baseline="0" dirty="0">
                          <a:solidFill>
                            <a:schemeClr val="dk1"/>
                          </a:solidFill>
                          <a:latin typeface="メイリオ"/>
                          <a:ea typeface="メイリオ"/>
                          <a:cs typeface="メイリオ"/>
                        </a:rPr>
                        <a:t>3.</a:t>
                      </a:r>
                      <a:r>
                        <a:rPr kumimoji="1" lang="ja-JP" altLang="en-US" sz="1100" b="1" i="0" u="none" strike="noStrike" kern="1200" baseline="0" dirty="0">
                          <a:solidFill>
                            <a:schemeClr val="dk1"/>
                          </a:solidFill>
                          <a:latin typeface="メイリオ"/>
                          <a:ea typeface="メイリオ"/>
                          <a:cs typeface="メイリオ"/>
                        </a:rPr>
                        <a:t> 「味」の創り方</a:t>
                      </a:r>
                      <a:endParaRPr kumimoji="1" lang="en-US" altLang="ja-JP" sz="1100" b="1" i="0" u="none" strike="noStrike" kern="1200" baseline="0" dirty="0">
                        <a:solidFill>
                          <a:schemeClr val="dk1"/>
                        </a:solidFill>
                        <a:latin typeface="メイリオ"/>
                        <a:ea typeface="メイリオ"/>
                        <a:cs typeface="メイリオ"/>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baseline="0" dirty="0">
                          <a:solidFill>
                            <a:schemeClr val="dk1"/>
                          </a:solidFill>
                          <a:latin typeface="メイリオ"/>
                          <a:ea typeface="メイリオ"/>
                          <a:cs typeface="メイリオ"/>
                        </a:rPr>
                        <a:t>・素材を生かしながら味を構成する</a:t>
                      </a:r>
                      <a:endParaRPr kumimoji="1" lang="en-US" altLang="ja-JP" sz="1100" b="0"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i="0" u="none" strike="noStrike" kern="1200" baseline="0" dirty="0">
                          <a:solidFill>
                            <a:schemeClr val="dk1"/>
                          </a:solidFill>
                          <a:latin typeface="メイリオ"/>
                          <a:ea typeface="メイリオ"/>
                          <a:cs typeface="メイリオ"/>
                        </a:rPr>
                        <a:t>・自分の商品をどうしたいのか？というコンセプトを</a:t>
                      </a:r>
                      <a:r>
                        <a:rPr kumimoji="1" lang="ja-JP" altLang="en-US" sz="1100" b="0" i="0" u="none" strike="noStrike" kern="1200" baseline="0">
                          <a:solidFill>
                            <a:schemeClr val="dk1"/>
                          </a:solidFill>
                          <a:latin typeface="メイリオ"/>
                          <a:ea typeface="メイリオ"/>
                          <a:cs typeface="メイリオ"/>
                        </a:rPr>
                        <a:t>作成。　　</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個別</a:t>
                      </a:r>
                      <a:r>
                        <a:rPr kumimoji="1" lang="ja-JP" altLang="en-US" sz="1100" b="0" i="0" u="none" strike="noStrike" kern="1200" baseline="0" dirty="0">
                          <a:solidFill>
                            <a:schemeClr val="dk1"/>
                          </a:solidFill>
                          <a:latin typeface="メイリオ"/>
                          <a:ea typeface="メイリオ"/>
                          <a:cs typeface="メイリオ"/>
                        </a:rPr>
                        <a:t>相談で最後まで使用します。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・スケーリングシートを作成し、自分が叶えたい目標</a:t>
                      </a:r>
                      <a:r>
                        <a:rPr kumimoji="1" lang="ja-JP" altLang="en-US" sz="1100" b="0" i="0" u="none" strike="noStrike" kern="1200" baseline="0">
                          <a:solidFill>
                            <a:schemeClr val="dk1"/>
                          </a:solidFill>
                          <a:latin typeface="メイリオ"/>
                          <a:ea typeface="メイリオ"/>
                          <a:cs typeface="メイリオ"/>
                        </a:rPr>
                        <a:t>のス</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テップ</a:t>
                      </a:r>
                      <a:r>
                        <a:rPr kumimoji="1" lang="ja-JP" altLang="en-US" sz="1100" b="0" i="0" u="none" strike="noStrike" kern="1200" baseline="0" dirty="0">
                          <a:solidFill>
                            <a:schemeClr val="dk1"/>
                          </a:solidFill>
                          <a:latin typeface="メイリオ"/>
                          <a:ea typeface="メイリオ"/>
                          <a:cs typeface="メイリオ"/>
                        </a:rPr>
                        <a:t>　を見立てます。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・自分が納得する商品説明が書けるようになるよう</a:t>
                      </a:r>
                      <a:r>
                        <a:rPr kumimoji="1" lang="ja-JP" altLang="en-US" sz="1100" b="0" i="0" u="none" strike="noStrike" kern="1200" baseline="0">
                          <a:solidFill>
                            <a:schemeClr val="dk1"/>
                          </a:solidFill>
                          <a:latin typeface="メイリオ"/>
                          <a:ea typeface="メイリオ"/>
                          <a:cs typeface="メイリオ"/>
                        </a:rPr>
                        <a:t>、小さな</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ステップ</a:t>
                      </a:r>
                      <a:r>
                        <a:rPr kumimoji="1" lang="ja-JP" altLang="en-US" sz="1100" b="0" i="0" u="none" strike="noStrike" kern="1200" baseline="0" dirty="0">
                          <a:solidFill>
                            <a:schemeClr val="dk1"/>
                          </a:solidFill>
                          <a:latin typeface="メイリオ"/>
                          <a:ea typeface="メイリオ"/>
                          <a:cs typeface="メイリオ"/>
                        </a:rPr>
                        <a:t>を積み重ねて学びます。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　ここでは素材の抽出をおこないます。</a:t>
                      </a:r>
                      <a:endParaRPr kumimoji="1" lang="en-US" altLang="ja-JP" sz="1100" b="0" i="0" u="none" strike="noStrike" kern="1200" baseline="0" dirty="0">
                        <a:solidFill>
                          <a:schemeClr val="dk1"/>
                        </a:solidFill>
                        <a:latin typeface="メイリオ"/>
                        <a:ea typeface="メイリオ"/>
                        <a:cs typeface="メイリオ"/>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baseline="0" dirty="0">
                          <a:solidFill>
                            <a:schemeClr val="dk1"/>
                          </a:solidFill>
                          <a:latin typeface="メイリオ"/>
                          <a:ea typeface="メイリオ"/>
                          <a:cs typeface="メイリオ"/>
                        </a:rPr>
                        <a:t>・味を付ける、素材の味を知り表現することを学びます。</a:t>
                      </a:r>
                      <a:endParaRPr kumimoji="1" lang="en-US" altLang="ja-JP" sz="1100" b="0"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80218">
                <a:tc>
                  <a:txBody>
                    <a:bodyPr/>
                    <a:lstStyle/>
                    <a:p>
                      <a:pPr algn="ctr"/>
                      <a:r>
                        <a:rPr kumimoji="1" lang="ja-JP" altLang="en-US" sz="1100" b="0" dirty="0">
                          <a:solidFill>
                            <a:schemeClr val="tx1"/>
                          </a:solidFill>
                          <a:latin typeface="メイリオ"/>
                          <a:ea typeface="メイリオ"/>
                          <a:cs typeface="メイリオ"/>
                        </a:rPr>
                        <a:t>第</a:t>
                      </a:r>
                      <a:r>
                        <a:rPr kumimoji="1" lang="en-US" altLang="ja-JP" sz="1100" b="0" dirty="0">
                          <a:solidFill>
                            <a:schemeClr val="tx1"/>
                          </a:solidFill>
                          <a:latin typeface="メイリオ"/>
                          <a:ea typeface="メイリオ"/>
                          <a:cs typeface="メイリオ"/>
                        </a:rPr>
                        <a:t>2</a:t>
                      </a:r>
                      <a:r>
                        <a:rPr kumimoji="1" lang="ja-JP" altLang="en-US" sz="1100" b="0" dirty="0">
                          <a:solidFill>
                            <a:schemeClr val="tx1"/>
                          </a:solidFill>
                          <a:latin typeface="メイリオ"/>
                          <a:ea typeface="メイリオ"/>
                          <a:cs typeface="メイリオ"/>
                        </a:rPr>
                        <a:t>回</a:t>
                      </a:r>
                      <a:endParaRPr kumimoji="1" lang="en-US" altLang="ja-JP"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b="1" i="0" u="none" strike="noStrike" kern="1200" baseline="0" dirty="0">
                          <a:solidFill>
                            <a:schemeClr val="dk1"/>
                          </a:solidFill>
                          <a:latin typeface="メイリオ"/>
                          <a:ea typeface="メイリオ"/>
                          <a:cs typeface="メイリオ"/>
                        </a:rPr>
                        <a:t>1.</a:t>
                      </a:r>
                      <a:r>
                        <a:rPr kumimoji="1" lang="ja-JP" altLang="en-US" sz="1100" b="1" i="0" u="none" strike="noStrike" kern="1200" baseline="0" dirty="0">
                          <a:solidFill>
                            <a:schemeClr val="dk1"/>
                          </a:solidFill>
                          <a:latin typeface="メイリオ"/>
                          <a:ea typeface="メイリオ"/>
                          <a:cs typeface="メイリオ"/>
                        </a:rPr>
                        <a:t>パッケージの展開について</a:t>
                      </a:r>
                      <a:endParaRPr kumimoji="1" lang="en-US" altLang="ja-JP" sz="1100" b="1"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・事例を学ぶ</a:t>
                      </a:r>
                      <a:endParaRPr kumimoji="1" lang="en-US" altLang="ja-JP" sz="1100" b="0" i="0" u="none" strike="noStrike" kern="1200" baseline="0" dirty="0">
                        <a:solidFill>
                          <a:schemeClr val="dk1"/>
                        </a:solidFill>
                        <a:latin typeface="メイリオ"/>
                        <a:ea typeface="メイリオ"/>
                        <a:cs typeface="メイリオ"/>
                      </a:endParaRPr>
                    </a:p>
                    <a:p>
                      <a:r>
                        <a:rPr kumimoji="1" lang="en-US" altLang="ja-JP" sz="1100" b="1" i="0" u="none" strike="noStrike" kern="1200" baseline="0" dirty="0">
                          <a:solidFill>
                            <a:schemeClr val="dk1"/>
                          </a:solidFill>
                          <a:latin typeface="メイリオ"/>
                          <a:ea typeface="メイリオ"/>
                          <a:cs typeface="メイリオ"/>
                        </a:rPr>
                        <a:t>2.</a:t>
                      </a:r>
                      <a:r>
                        <a:rPr kumimoji="1" lang="ja-JP" altLang="en-US" sz="1100" b="1" i="0" u="none" strike="noStrike" kern="1200" baseline="0" dirty="0">
                          <a:solidFill>
                            <a:schemeClr val="dk1"/>
                          </a:solidFill>
                          <a:latin typeface="メイリオ"/>
                          <a:ea typeface="メイリオ"/>
                          <a:cs typeface="メイリオ"/>
                        </a:rPr>
                        <a:t>デザインについて学ぶ・デザインの考え方とステップ</a:t>
                      </a:r>
                      <a:endParaRPr kumimoji="1" lang="en-US" altLang="ja-JP" sz="1100" b="1"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・デザインディレクション</a:t>
                      </a:r>
                      <a:r>
                        <a:rPr kumimoji="1" lang="ja-JP" altLang="en-US" sz="1100" b="1" i="0" u="none" strike="noStrike" kern="1200" baseline="0" dirty="0">
                          <a:solidFill>
                            <a:schemeClr val="dk1"/>
                          </a:solidFill>
                          <a:latin typeface="メイリオ"/>
                          <a:ea typeface="メイリオ"/>
                          <a:cs typeface="メイリオ"/>
                        </a:rPr>
                        <a:t>	</a:t>
                      </a:r>
                      <a:endParaRPr kumimoji="1" lang="en-US" altLang="ja-JP" sz="1100" b="1"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baseline="0" dirty="0">
                          <a:solidFill>
                            <a:schemeClr val="dk1"/>
                          </a:solidFill>
                          <a:latin typeface="メイリオ"/>
                          <a:ea typeface="メイリオ"/>
                          <a:cs typeface="メイリオ"/>
                        </a:rPr>
                        <a:t>・パッケージの効率の良い展開などを事例を元に学びます。</a:t>
                      </a:r>
                      <a:endParaRPr kumimoji="1" lang="en-US" altLang="ja-JP" sz="1100" b="0" i="0" u="none" strike="noStrike" kern="1200" baseline="0" dirty="0">
                        <a:solidFill>
                          <a:schemeClr val="dk1"/>
                        </a:solidFill>
                        <a:latin typeface="メイリオ"/>
                        <a:ea typeface="メイリオ"/>
                        <a:cs typeface="メイリオ"/>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baseline="0" dirty="0">
                          <a:solidFill>
                            <a:schemeClr val="dk1"/>
                          </a:solidFill>
                          <a:latin typeface="メイリオ"/>
                          <a:ea typeface="メイリオ"/>
                          <a:cs typeface="メイリオ"/>
                        </a:rPr>
                        <a:t>・デザインについて何から考え始めれば良いかから</a:t>
                      </a:r>
                      <a:r>
                        <a:rPr kumimoji="1" lang="ja-JP" altLang="en-US" sz="1100" b="0" i="0" u="none" strike="noStrike" kern="1200" baseline="0">
                          <a:solidFill>
                            <a:schemeClr val="dk1"/>
                          </a:solidFill>
                          <a:latin typeface="メイリオ"/>
                          <a:ea typeface="メイリオ"/>
                          <a:cs typeface="メイリオ"/>
                        </a:rPr>
                        <a:t>学びます。　（</a:t>
                      </a:r>
                      <a:r>
                        <a:rPr kumimoji="1" lang="ja-JP" altLang="en-US" sz="1100" b="0" i="0" u="none" strike="noStrike" kern="1200" baseline="0" dirty="0">
                          <a:solidFill>
                            <a:schemeClr val="dk1"/>
                          </a:solidFill>
                          <a:latin typeface="メイリオ"/>
                          <a:ea typeface="メイリオ"/>
                          <a:cs typeface="メイリオ"/>
                        </a:rPr>
                        <a:t>又はカラーコーディネートの講座のいずれか）　 </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・デザイナーへのスムースな依頼（ディレクション）</a:t>
                      </a:r>
                      <a:r>
                        <a:rPr kumimoji="1" lang="ja-JP" altLang="en-US" sz="1100" b="0" i="0" u="none" strike="noStrike" kern="1200" baseline="0">
                          <a:solidFill>
                            <a:schemeClr val="dk1"/>
                          </a:solidFill>
                          <a:latin typeface="メイリオ"/>
                          <a:ea typeface="メイリオ"/>
                          <a:cs typeface="メイリオ"/>
                        </a:rPr>
                        <a:t>につい</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て学びます</a:t>
                      </a:r>
                      <a:r>
                        <a:rPr kumimoji="1" lang="ja-JP" altLang="en-US" sz="1100" b="0" i="0" u="none" strike="noStrike" kern="1200" baseline="0" dirty="0">
                          <a:solidFill>
                            <a:schemeClr val="dk1"/>
                          </a:solidFill>
                          <a:latin typeface="メイリオ"/>
                          <a:ea typeface="メイリオ"/>
                          <a:cs typeface="メイリオ"/>
                        </a:rPr>
                        <a:t>。</a:t>
                      </a:r>
                      <a:endParaRPr kumimoji="1" lang="en-US" altLang="ja-JP" sz="1100" b="0"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99932">
                <a:tc>
                  <a:txBody>
                    <a:bodyPr/>
                    <a:lstStyle/>
                    <a:p>
                      <a:pPr algn="ctr"/>
                      <a:r>
                        <a:rPr kumimoji="1" lang="ja-JP" altLang="en-US" sz="1100" b="0" dirty="0">
                          <a:solidFill>
                            <a:schemeClr val="tx1"/>
                          </a:solidFill>
                          <a:latin typeface="メイリオ"/>
                          <a:ea typeface="メイリオ"/>
                          <a:cs typeface="メイリオ"/>
                        </a:rPr>
                        <a:t>第</a:t>
                      </a:r>
                      <a:r>
                        <a:rPr kumimoji="1" lang="en-US" altLang="ja-JP" sz="1100" b="0" dirty="0">
                          <a:solidFill>
                            <a:schemeClr val="tx1"/>
                          </a:solidFill>
                          <a:latin typeface="メイリオ"/>
                          <a:ea typeface="メイリオ"/>
                          <a:cs typeface="メイリオ"/>
                        </a:rPr>
                        <a:t>3</a:t>
                      </a:r>
                      <a:r>
                        <a:rPr kumimoji="1" lang="ja-JP" altLang="en-US" sz="1100" b="0" dirty="0">
                          <a:solidFill>
                            <a:schemeClr val="tx1"/>
                          </a:solidFill>
                          <a:latin typeface="メイリオ"/>
                          <a:ea typeface="メイリオ"/>
                          <a:cs typeface="メイリオ"/>
                        </a:rPr>
                        <a:t>回</a:t>
                      </a:r>
                      <a:endParaRPr kumimoji="1" lang="en-US" altLang="ja-JP"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en-US" sz="1100" b="1" i="0" u="none" strike="noStrike" kern="1200" baseline="0" dirty="0">
                          <a:solidFill>
                            <a:schemeClr val="dk1"/>
                          </a:solidFill>
                          <a:latin typeface="メイリオ"/>
                          <a:ea typeface="メイリオ"/>
                          <a:cs typeface="メイリオ"/>
                        </a:rPr>
                        <a:t>1</a:t>
                      </a:r>
                      <a:r>
                        <a:rPr kumimoji="1" lang="en-US" altLang="ja-JP" sz="1100" b="1" i="0" u="none" strike="noStrike" kern="1200" baseline="0" dirty="0">
                          <a:solidFill>
                            <a:schemeClr val="dk1"/>
                          </a:solidFill>
                          <a:latin typeface="メイリオ"/>
                          <a:ea typeface="メイリオ"/>
                          <a:cs typeface="メイリオ"/>
                        </a:rPr>
                        <a:t>.</a:t>
                      </a:r>
                      <a:r>
                        <a:rPr kumimoji="1" lang="ja-JP" altLang="en-US" sz="1100" b="1" i="0" u="none" strike="noStrike" kern="1200" baseline="0" dirty="0">
                          <a:solidFill>
                            <a:schemeClr val="dk1"/>
                          </a:solidFill>
                          <a:latin typeface="メイリオ"/>
                          <a:ea typeface="メイリオ"/>
                          <a:cs typeface="メイリオ"/>
                        </a:rPr>
                        <a:t>商品の説明</a:t>
                      </a:r>
                      <a:r>
                        <a:rPr kumimoji="1" lang="en-US" altLang="ja-JP" sz="1100" b="1" i="0" u="none" strike="noStrike" kern="1200" baseline="0" dirty="0">
                          <a:solidFill>
                            <a:schemeClr val="dk1"/>
                          </a:solidFill>
                          <a:latin typeface="メイリオ"/>
                          <a:ea typeface="メイリオ"/>
                          <a:cs typeface="メイリオ"/>
                        </a:rPr>
                        <a:t>②</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baseline="0" dirty="0">
                          <a:solidFill>
                            <a:schemeClr val="dk1"/>
                          </a:solidFill>
                          <a:latin typeface="メイリオ"/>
                          <a:ea typeface="メイリオ"/>
                          <a:cs typeface="メイリオ"/>
                        </a:rPr>
                        <a:t>売るための商品説明（後編）</a:t>
                      </a:r>
                      <a:endParaRPr kumimoji="1" lang="en-US" altLang="ja-JP" sz="1100" b="0" i="0" u="none" strike="noStrike" kern="1200" baseline="0" dirty="0">
                        <a:solidFill>
                          <a:schemeClr val="dk1"/>
                        </a:solidFill>
                        <a:latin typeface="メイリオ"/>
                        <a:ea typeface="メイリオ"/>
                        <a:cs typeface="メイリオ"/>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en-US" sz="1100" b="1" i="0" u="none" strike="noStrike" kern="1200" baseline="0" dirty="0">
                          <a:solidFill>
                            <a:schemeClr val="dk1"/>
                          </a:solidFill>
                          <a:latin typeface="メイリオ"/>
                          <a:ea typeface="メイリオ"/>
                          <a:cs typeface="メイリオ"/>
                        </a:rPr>
                        <a:t>2.</a:t>
                      </a:r>
                      <a:r>
                        <a:rPr kumimoji="1" lang="ja-JP" altLang="en-US" sz="1100" b="1" i="0" u="none" strike="noStrike" kern="1200" baseline="0" dirty="0">
                          <a:solidFill>
                            <a:schemeClr val="dk1"/>
                          </a:solidFill>
                          <a:latin typeface="メイリオ"/>
                          <a:ea typeface="メイリオ"/>
                          <a:cs typeface="メイリオ"/>
                        </a:rPr>
                        <a:t>印刷物制作の基礎を学ぶ</a:t>
                      </a:r>
                      <a:endParaRPr kumimoji="1" lang="en-US" altLang="ja-JP" sz="1100" b="1" i="0" u="none" strike="noStrike" kern="1200" baseline="0" dirty="0">
                        <a:solidFill>
                          <a:schemeClr val="dk1"/>
                        </a:solidFill>
                        <a:latin typeface="メイリオ"/>
                        <a:ea typeface="メイリオ"/>
                        <a:cs typeface="メイリオ"/>
                      </a:endParaRPr>
                    </a:p>
                    <a:p>
                      <a:r>
                        <a:rPr kumimoji="1" lang="en-US" altLang="ja-JP" sz="1100" b="1" i="0" u="none" strike="noStrike" kern="1200" baseline="0" dirty="0">
                          <a:solidFill>
                            <a:schemeClr val="dk1"/>
                          </a:solidFill>
                          <a:latin typeface="メイリオ"/>
                          <a:ea typeface="メイリオ"/>
                          <a:cs typeface="メイリオ"/>
                        </a:rPr>
                        <a:t>3. </a:t>
                      </a:r>
                      <a:r>
                        <a:rPr kumimoji="1" lang="ja-JP" altLang="en-US" sz="1100" b="1" i="0" u="none" strike="noStrike" kern="1200" baseline="0" dirty="0">
                          <a:solidFill>
                            <a:schemeClr val="dk1"/>
                          </a:solidFill>
                          <a:latin typeface="メイリオ"/>
                          <a:ea typeface="メイリオ"/>
                          <a:cs typeface="メイリオ"/>
                        </a:rPr>
                        <a:t>プレゼンテーション技術</a:t>
                      </a:r>
                      <a:endParaRPr kumimoji="1" lang="en-US" altLang="ja-JP" sz="1100" b="1"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・苦手を克服するプレゼンテーション</a:t>
                      </a:r>
                      <a:endParaRPr kumimoji="1" lang="en-US" altLang="ja-JP" sz="1100" b="0"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i="0" u="none" strike="noStrike" kern="1200" baseline="0" dirty="0">
                          <a:solidFill>
                            <a:schemeClr val="dk1"/>
                          </a:solidFill>
                          <a:latin typeface="メイリオ"/>
                          <a:ea typeface="メイリオ"/>
                          <a:cs typeface="メイリオ"/>
                        </a:rPr>
                        <a:t>・商品説明の前編に続く後編で、文章化を学びます。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・印刷を依頼する際に最低限知っておきたい工程や仕様</a:t>
                      </a:r>
                      <a:r>
                        <a:rPr kumimoji="1" lang="ja-JP" altLang="en-US" sz="1100" b="0" i="0" u="none" strike="noStrike" kern="1200" baseline="0">
                          <a:solidFill>
                            <a:schemeClr val="dk1"/>
                          </a:solidFill>
                          <a:latin typeface="メイリオ"/>
                          <a:ea typeface="メイリオ"/>
                          <a:cs typeface="メイリオ"/>
                        </a:rPr>
                        <a:t>を学</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び</a:t>
                      </a:r>
                      <a:r>
                        <a:rPr kumimoji="1" lang="ja-JP" altLang="en-US" sz="1100" b="0" i="0" u="none" strike="noStrike" kern="1200" baseline="0" dirty="0">
                          <a:solidFill>
                            <a:schemeClr val="dk1"/>
                          </a:solidFill>
                          <a:latin typeface="メイリオ"/>
                          <a:ea typeface="メイリオ"/>
                          <a:cs typeface="メイリオ"/>
                        </a:rPr>
                        <a:t>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・自分の商品の魅力が伝えられるよう、説明する技術を</a:t>
                      </a:r>
                      <a:r>
                        <a:rPr kumimoji="1" lang="ja-JP" altLang="en-US" sz="1100" b="0" i="0" u="none" strike="noStrike" kern="1200" baseline="0">
                          <a:solidFill>
                            <a:schemeClr val="dk1"/>
                          </a:solidFill>
                          <a:latin typeface="メイリオ"/>
                          <a:ea typeface="メイリオ"/>
                          <a:cs typeface="メイリオ"/>
                        </a:rPr>
                        <a:t>学びま</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す</a:t>
                      </a:r>
                      <a:r>
                        <a:rPr kumimoji="1" lang="ja-JP" altLang="en-US" sz="1100" b="0" i="0" u="none" strike="noStrike" kern="1200" baseline="0" dirty="0">
                          <a:solidFill>
                            <a:schemeClr val="dk1"/>
                          </a:solidFill>
                          <a:latin typeface="メイリオ"/>
                          <a:ea typeface="メイリオ"/>
                          <a:cs typeface="メイリオ"/>
                        </a:rPr>
                        <a:t>。</a:t>
                      </a:r>
                      <a:endParaRPr kumimoji="1" lang="en-US" altLang="ja-JP" sz="1100" b="0" i="0" u="none" strike="noStrike" kern="1200" baseline="0" dirty="0">
                        <a:solidFill>
                          <a:schemeClr val="dk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068728">
                <a:tc>
                  <a:txBody>
                    <a:bodyPr/>
                    <a:lstStyle/>
                    <a:p>
                      <a:pPr algn="ctr"/>
                      <a:r>
                        <a:rPr kumimoji="1" lang="ja-JP" altLang="en-US" sz="1100" b="0" dirty="0">
                          <a:solidFill>
                            <a:schemeClr val="tx1"/>
                          </a:solidFill>
                          <a:latin typeface="メイリオ"/>
                          <a:ea typeface="メイリオ"/>
                          <a:cs typeface="メイリオ"/>
                        </a:rPr>
                        <a:t>第</a:t>
                      </a:r>
                      <a:r>
                        <a:rPr kumimoji="1" lang="en-US" altLang="ja-JP" sz="1100" b="0" dirty="0">
                          <a:solidFill>
                            <a:schemeClr val="tx1"/>
                          </a:solidFill>
                          <a:latin typeface="メイリオ"/>
                          <a:ea typeface="メイリオ"/>
                          <a:cs typeface="メイリオ"/>
                        </a:rPr>
                        <a:t>4</a:t>
                      </a:r>
                      <a:r>
                        <a:rPr kumimoji="1" lang="ja-JP" altLang="en-US" sz="1100" b="0" dirty="0">
                          <a:solidFill>
                            <a:schemeClr val="tx1"/>
                          </a:solidFill>
                          <a:latin typeface="メイリオ"/>
                          <a:ea typeface="メイリオ"/>
                          <a:cs typeface="メイリオ"/>
                        </a:rPr>
                        <a:t>回</a:t>
                      </a:r>
                      <a:endParaRPr kumimoji="1" lang="en-US" altLang="ja-JP"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b="1" i="0" u="none" strike="noStrike" kern="1200" baseline="0" dirty="0">
                          <a:solidFill>
                            <a:schemeClr val="dk1"/>
                          </a:solidFill>
                          <a:latin typeface="メイリオ"/>
                          <a:ea typeface="メイリオ"/>
                          <a:cs typeface="メイリオ"/>
                        </a:rPr>
                        <a:t>1.PR </a:t>
                      </a:r>
                      <a:r>
                        <a:rPr kumimoji="1" lang="ja-JP" altLang="en-US" sz="1100" b="1" i="0" u="none" strike="noStrike" kern="1200" baseline="0" dirty="0">
                          <a:solidFill>
                            <a:schemeClr val="dk1"/>
                          </a:solidFill>
                          <a:latin typeface="メイリオ"/>
                          <a:ea typeface="メイリオ"/>
                          <a:cs typeface="メイリオ"/>
                        </a:rPr>
                        <a:t>ツールを作成する	</a:t>
                      </a:r>
                      <a:endParaRPr kumimoji="1" lang="ja-JP" altLang="en-US"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・ツール（チラシ、リーフレット、 </a:t>
                      </a:r>
                      <a:r>
                        <a:rPr kumimoji="1" lang="en-US" altLang="ja-JP" sz="1100" b="0" i="0" u="none" strike="noStrike" kern="1200" baseline="0" dirty="0">
                          <a:solidFill>
                            <a:schemeClr val="dk1"/>
                          </a:solidFill>
                          <a:latin typeface="メイリオ"/>
                          <a:ea typeface="メイリオ"/>
                          <a:cs typeface="メイリオ"/>
                        </a:rPr>
                        <a:t>POP</a:t>
                      </a:r>
                      <a:r>
                        <a:rPr kumimoji="1" lang="ja-JP" altLang="en-US" sz="1100" b="0" i="0" u="none" strike="noStrike" kern="1200" baseline="0" dirty="0">
                          <a:solidFill>
                            <a:schemeClr val="dk1"/>
                          </a:solidFill>
                          <a:latin typeface="メイリオ"/>
                          <a:ea typeface="メイリオ"/>
                          <a:cs typeface="メイリオ"/>
                        </a:rPr>
                        <a:t>等）作成</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・プレゼンテーション準備</a:t>
                      </a:r>
                    </a:p>
                    <a:p>
                      <a:r>
                        <a:rPr kumimoji="1" lang="en-US" altLang="ja-JP" sz="1100" b="1" i="0" u="none" strike="noStrike" kern="1200" baseline="0" dirty="0">
                          <a:solidFill>
                            <a:schemeClr val="dk1"/>
                          </a:solidFill>
                          <a:latin typeface="メイリオ"/>
                          <a:ea typeface="メイリオ"/>
                          <a:cs typeface="メイリオ"/>
                        </a:rPr>
                        <a:t>2.</a:t>
                      </a:r>
                      <a:r>
                        <a:rPr kumimoji="1" lang="ja-JP" altLang="en-US" sz="1100" b="1" i="0" u="none" strike="noStrike" kern="1200" baseline="0" dirty="0">
                          <a:solidFill>
                            <a:schemeClr val="dk1"/>
                          </a:solidFill>
                          <a:latin typeface="メイリオ"/>
                          <a:ea typeface="メイリオ"/>
                          <a:cs typeface="メイリオ"/>
                        </a:rPr>
                        <a:t>ヴィジュアル表現を磨く </a:t>
                      </a:r>
                      <a:endParaRPr kumimoji="1" lang="en-US" altLang="ja-JP" sz="1100" b="1"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・写真で商品の魅力を伝える撮影方法 </a:t>
                      </a:r>
                    </a:p>
                    <a:p>
                      <a:r>
                        <a:rPr kumimoji="1" lang="ja-JP" altLang="en-US" sz="1100" b="0" i="0" u="none" strike="noStrike" kern="1200" baseline="0" dirty="0">
                          <a:solidFill>
                            <a:schemeClr val="dk1"/>
                          </a:solidFill>
                          <a:latin typeface="メイリオ"/>
                          <a:ea typeface="メイリオ"/>
                          <a:cs typeface="メイリオ"/>
                        </a:rPr>
                        <a:t>・実際に自社の商品の撮影実践</a:t>
                      </a: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i="0" u="none" strike="noStrike" kern="1200" baseline="0" dirty="0">
                          <a:solidFill>
                            <a:schemeClr val="dk1"/>
                          </a:solidFill>
                          <a:latin typeface="メイリオ"/>
                          <a:ea typeface="メイリオ"/>
                          <a:cs typeface="メイリオ"/>
                        </a:rPr>
                        <a:t>・商品説明を学んできたので、それらをツールに展開</a:t>
                      </a:r>
                      <a:r>
                        <a:rPr kumimoji="1" lang="ja-JP" altLang="en-US" sz="1100" b="0" i="0" u="none" strike="noStrike" kern="1200" baseline="0">
                          <a:solidFill>
                            <a:schemeClr val="dk1"/>
                          </a:solidFill>
                          <a:latin typeface="メイリオ"/>
                          <a:ea typeface="メイリオ"/>
                          <a:cs typeface="メイリオ"/>
                        </a:rPr>
                        <a:t>すること</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を</a:t>
                      </a:r>
                      <a:r>
                        <a:rPr kumimoji="1" lang="ja-JP" altLang="en-US" sz="1100" b="0" i="0" u="none" strike="noStrike" kern="1200" baseline="0" dirty="0">
                          <a:solidFill>
                            <a:schemeClr val="dk1"/>
                          </a:solidFill>
                          <a:latin typeface="メイリオ"/>
                          <a:ea typeface="メイリオ"/>
                          <a:cs typeface="メイリオ"/>
                        </a:rPr>
                        <a:t>学びます。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・次回のプレゼンテーションの方法や役割を決めます。</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・自分の商品を自分のカメラで撮影する構図や、撮影方法</a:t>
                      </a:r>
                      <a:r>
                        <a:rPr kumimoji="1" lang="ja-JP" altLang="en-US" sz="1100" b="0" i="0" u="none" strike="noStrike" kern="1200" baseline="0">
                          <a:solidFill>
                            <a:schemeClr val="dk1"/>
                          </a:solidFill>
                          <a:latin typeface="メイリオ"/>
                          <a:ea typeface="メイリオ"/>
                          <a:cs typeface="メイリオ"/>
                        </a:rPr>
                        <a:t>を実</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a:solidFill>
                            <a:schemeClr val="dk1"/>
                          </a:solidFill>
                          <a:latin typeface="メイリオ"/>
                          <a:ea typeface="メイリオ"/>
                          <a:cs typeface="メイリオ"/>
                        </a:rPr>
                        <a:t>　践</a:t>
                      </a:r>
                      <a:r>
                        <a:rPr kumimoji="1" lang="ja-JP" altLang="en-US" sz="1100" b="0" i="0" u="none" strike="noStrike" kern="1200" baseline="0" dirty="0">
                          <a:solidFill>
                            <a:schemeClr val="dk1"/>
                          </a:solidFill>
                          <a:latin typeface="メイリオ"/>
                          <a:ea typeface="メイリオ"/>
                          <a:cs typeface="メイリオ"/>
                        </a:rPr>
                        <a:t>形式で学びます。</a:t>
                      </a: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5334494"/>
                  </a:ext>
                </a:extLst>
              </a:tr>
              <a:tr h="565742">
                <a:tc>
                  <a:txBody>
                    <a:bodyPr/>
                    <a:lstStyle/>
                    <a:p>
                      <a:pPr algn="ctr"/>
                      <a:r>
                        <a:rPr kumimoji="1" lang="ja-JP" altLang="en-US" sz="1100" b="0" dirty="0">
                          <a:solidFill>
                            <a:schemeClr val="tx1"/>
                          </a:solidFill>
                          <a:latin typeface="メイリオ"/>
                          <a:ea typeface="メイリオ"/>
                          <a:cs typeface="メイリオ"/>
                        </a:rPr>
                        <a:t>第</a:t>
                      </a:r>
                      <a:r>
                        <a:rPr kumimoji="1" lang="en-US" altLang="ja-JP" sz="1100" b="0" dirty="0">
                          <a:solidFill>
                            <a:schemeClr val="tx1"/>
                          </a:solidFill>
                          <a:latin typeface="メイリオ"/>
                          <a:ea typeface="メイリオ"/>
                          <a:cs typeface="メイリオ"/>
                        </a:rPr>
                        <a:t>5</a:t>
                      </a:r>
                      <a:r>
                        <a:rPr kumimoji="1" lang="ja-JP" altLang="en-US" sz="1100" b="0" dirty="0">
                          <a:solidFill>
                            <a:schemeClr val="tx1"/>
                          </a:solidFill>
                          <a:latin typeface="メイリオ"/>
                          <a:ea typeface="メイリオ"/>
                          <a:cs typeface="メイリオ"/>
                        </a:rPr>
                        <a:t>回</a:t>
                      </a:r>
                      <a:endParaRPr kumimoji="1" lang="en-US" altLang="ja-JP" sz="1100" b="0" dirty="0">
                        <a:solidFill>
                          <a:schemeClr val="tx1"/>
                        </a:solidFill>
                        <a:latin typeface="メイリオ"/>
                        <a:ea typeface="メイリオ"/>
                        <a:cs typeface="メイリオ"/>
                      </a:endParaRPr>
                    </a:p>
                  </a:txBody>
                  <a:tcPr marL="64668" marR="64668" marT="32334" marB="3233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1" dirty="0">
                          <a:solidFill>
                            <a:schemeClr val="tx1"/>
                          </a:solidFill>
                          <a:latin typeface="メイリオ"/>
                          <a:ea typeface="メイリオ"/>
                          <a:cs typeface="メイリオ"/>
                        </a:rPr>
                        <a:t>プレゼンテーションの実践</a:t>
                      </a:r>
                      <a:endParaRPr kumimoji="1" lang="en-US" altLang="ja-JP" sz="1100" b="1" dirty="0">
                        <a:solidFill>
                          <a:schemeClr val="tx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・全員でプレゼンテーション</a:t>
                      </a:r>
                      <a:endParaRPr kumimoji="1" lang="en-US" altLang="ja-JP" sz="1100" b="0" i="0" u="none" strike="noStrike" kern="1200" baseline="0" dirty="0">
                        <a:solidFill>
                          <a:schemeClr val="dk1"/>
                        </a:solidFill>
                        <a:latin typeface="メイリオ"/>
                        <a:ea typeface="メイリオ"/>
                        <a:cs typeface="メイリオ"/>
                      </a:endParaRPr>
                    </a:p>
                    <a:p>
                      <a:r>
                        <a:rPr kumimoji="1" lang="ja-JP" altLang="en-US" sz="1100" b="0" i="0" u="none" strike="noStrike" kern="1200" baseline="0" dirty="0">
                          <a:solidFill>
                            <a:schemeClr val="dk1"/>
                          </a:solidFill>
                          <a:latin typeface="メイリオ"/>
                          <a:ea typeface="メイリオ"/>
                          <a:cs typeface="メイリオ"/>
                        </a:rPr>
                        <a:t>・商品を共有する	</a:t>
                      </a: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tx1"/>
                          </a:solidFill>
                          <a:latin typeface="メイリオ"/>
                          <a:ea typeface="メイリオ"/>
                          <a:cs typeface="メイリオ"/>
                        </a:rPr>
                        <a:t>・学んできたもの全ての集大成として、</a:t>
                      </a:r>
                      <a:r>
                        <a:rPr kumimoji="1" lang="ja-JP" altLang="en-US" sz="1100" b="0">
                          <a:solidFill>
                            <a:schemeClr val="tx1"/>
                          </a:solidFill>
                          <a:latin typeface="メイリオ"/>
                          <a:ea typeface="メイリオ"/>
                          <a:cs typeface="メイリオ"/>
                        </a:rPr>
                        <a:t>プレゼンテーションを</a:t>
                      </a:r>
                      <a:endParaRPr kumimoji="1" lang="en-US" altLang="ja-JP" sz="1100" b="0" dirty="0">
                        <a:solidFill>
                          <a:schemeClr val="tx1"/>
                        </a:solidFill>
                        <a:latin typeface="メイリオ"/>
                        <a:ea typeface="メイリオ"/>
                        <a:cs typeface="メイリオ"/>
                      </a:endParaRPr>
                    </a:p>
                    <a:p>
                      <a:r>
                        <a:rPr kumimoji="1" lang="ja-JP" altLang="en-US" sz="1100" b="0">
                          <a:solidFill>
                            <a:schemeClr val="tx1"/>
                          </a:solidFill>
                          <a:latin typeface="メイリオ"/>
                          <a:ea typeface="メイリオ"/>
                          <a:cs typeface="メイリオ"/>
                        </a:rPr>
                        <a:t>　実践</a:t>
                      </a:r>
                      <a:r>
                        <a:rPr kumimoji="1" lang="ja-JP" altLang="en-US" sz="1100" b="0" dirty="0">
                          <a:solidFill>
                            <a:schemeClr val="tx1"/>
                          </a:solidFill>
                          <a:latin typeface="メイリオ"/>
                          <a:ea typeface="メイリオ"/>
                          <a:cs typeface="メイリオ"/>
                        </a:rPr>
                        <a:t>します。全体で感想やアドバイスを行い、気づきを</a:t>
                      </a:r>
                      <a:r>
                        <a:rPr kumimoji="1" lang="ja-JP" altLang="en-US" sz="1100" b="0">
                          <a:solidFill>
                            <a:schemeClr val="tx1"/>
                          </a:solidFill>
                          <a:latin typeface="メイリオ"/>
                          <a:ea typeface="メイリオ"/>
                          <a:cs typeface="メイリオ"/>
                        </a:rPr>
                        <a:t>得ま</a:t>
                      </a:r>
                      <a:endParaRPr kumimoji="1" lang="en-US" altLang="ja-JP" sz="1100" b="0" dirty="0">
                        <a:solidFill>
                          <a:schemeClr val="tx1"/>
                        </a:solidFill>
                        <a:latin typeface="メイリオ"/>
                        <a:ea typeface="メイリオ"/>
                        <a:cs typeface="メイリオ"/>
                      </a:endParaRPr>
                    </a:p>
                    <a:p>
                      <a:r>
                        <a:rPr kumimoji="1" lang="ja-JP" altLang="en-US" sz="1100" b="0">
                          <a:solidFill>
                            <a:schemeClr val="tx1"/>
                          </a:solidFill>
                          <a:latin typeface="メイリオ"/>
                          <a:ea typeface="メイリオ"/>
                          <a:cs typeface="メイリオ"/>
                        </a:rPr>
                        <a:t>　す</a:t>
                      </a:r>
                      <a:r>
                        <a:rPr kumimoji="1" lang="ja-JP" altLang="en-US" sz="1100" b="0" dirty="0">
                          <a:solidFill>
                            <a:schemeClr val="tx1"/>
                          </a:solidFill>
                          <a:latin typeface="メイリオ"/>
                          <a:ea typeface="メイリオ"/>
                          <a:cs typeface="メイリオ"/>
                        </a:rPr>
                        <a:t>。</a:t>
                      </a:r>
                      <a:endParaRPr kumimoji="1" lang="en-US" altLang="ja-JP" sz="1100" b="0" dirty="0">
                        <a:solidFill>
                          <a:schemeClr val="tx1"/>
                        </a:solidFill>
                        <a:latin typeface="メイリオ"/>
                        <a:ea typeface="メイリオ"/>
                        <a:cs typeface="メイリオ"/>
                      </a:endParaRPr>
                    </a:p>
                  </a:txBody>
                  <a:tcPr marL="64668" marR="64668" marT="32334" marB="323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077922"/>
                  </a:ext>
                </a:extLst>
              </a:tr>
            </a:tbl>
          </a:graphicData>
        </a:graphic>
      </p:graphicFrame>
      <p:sp>
        <p:nvSpPr>
          <p:cNvPr id="6" name="テキスト ボックス 5">
            <a:extLst>
              <a:ext uri="{FF2B5EF4-FFF2-40B4-BE49-F238E27FC236}">
                <a16:creationId xmlns:a16="http://schemas.microsoft.com/office/drawing/2014/main" id="{0EE2281E-664A-4ACE-8111-089E94B9EC68}"/>
              </a:ext>
            </a:extLst>
          </p:cNvPr>
          <p:cNvSpPr txBox="1"/>
          <p:nvPr/>
        </p:nvSpPr>
        <p:spPr>
          <a:xfrm>
            <a:off x="630936" y="245323"/>
            <a:ext cx="3828912" cy="711733"/>
          </a:xfrm>
          <a:prstGeom prst="rect">
            <a:avLst/>
          </a:prstGeom>
          <a:noFill/>
        </p:spPr>
        <p:txBody>
          <a:bodyPr wrap="square" rtlCol="0">
            <a:spAutoFit/>
          </a:bodyPr>
          <a:lstStyle/>
          <a:p>
            <a:pPr>
              <a:lnSpc>
                <a:spcPct val="150000"/>
              </a:lnSpc>
            </a:pPr>
            <a:r>
              <a:rPr lang="en-US" altLang="ja-JP" sz="1400" dirty="0">
                <a:solidFill>
                  <a:prstClr val="black"/>
                </a:solidFill>
                <a:latin typeface="Meiryo" panose="020B0604030504040204" pitchFamily="34" charset="-128"/>
                <a:ea typeface="Meiryo" panose="020B0604030504040204" pitchFamily="34" charset="-128"/>
              </a:rPr>
              <a:t>【</a:t>
            </a:r>
            <a:r>
              <a:rPr lang="ja-JP" altLang="en-US" sz="1400">
                <a:solidFill>
                  <a:prstClr val="black"/>
                </a:solidFill>
                <a:latin typeface="Meiryo" panose="020B0604030504040204" pitchFamily="34" charset="-128"/>
                <a:ea typeface="Meiryo" panose="020B0604030504040204" pitchFamily="34" charset="-128"/>
              </a:rPr>
              <a:t>別紙</a:t>
            </a:r>
            <a:r>
              <a:rPr lang="en-US" altLang="ja-JP" sz="1400" dirty="0">
                <a:solidFill>
                  <a:prstClr val="black"/>
                </a:solidFill>
                <a:latin typeface="Meiryo" panose="020B0604030504040204" pitchFamily="34" charset="-128"/>
                <a:ea typeface="Meiryo" panose="020B0604030504040204" pitchFamily="34" charset="-128"/>
              </a:rPr>
              <a:t>】</a:t>
            </a:r>
          </a:p>
          <a:p>
            <a:pPr>
              <a:lnSpc>
                <a:spcPct val="150000"/>
              </a:lnSpc>
            </a:pPr>
            <a:r>
              <a:rPr lang="ja-JP" altLang="en-US" sz="1400">
                <a:solidFill>
                  <a:prstClr val="black"/>
                </a:solidFill>
                <a:latin typeface="Meiryo" panose="020B0604030504040204" pitchFamily="34" charset="-128"/>
                <a:ea typeface="Meiryo" panose="020B0604030504040204" pitchFamily="34" charset="-128"/>
              </a:rPr>
              <a:t>集合</a:t>
            </a:r>
            <a:r>
              <a:rPr lang="ja-JP" altLang="en-US" sz="1400" dirty="0">
                <a:solidFill>
                  <a:prstClr val="black"/>
                </a:solidFill>
                <a:latin typeface="Meiryo" panose="020B0604030504040204" pitchFamily="34" charset="-128"/>
                <a:ea typeface="Meiryo" panose="020B0604030504040204" pitchFamily="34" charset="-128"/>
              </a:rPr>
              <a:t>研修のカリキュラム案</a:t>
            </a:r>
            <a:endParaRPr lang="en-US" altLang="ja-JP" sz="1400" dirty="0">
              <a:solidFill>
                <a:prstClr val="black"/>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36732451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3769</TotalTime>
  <Words>2038</Words>
  <Application>Microsoft Macintosh PowerPoint</Application>
  <PresentationFormat>画面に合わせる (4:3)</PresentationFormat>
  <Paragraphs>204</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vt:lpstr>
      <vt:lpstr>Meiryo</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パソナ農援隊</dc:creator>
  <cp:lastModifiedBy>紡 マイクロソフト</cp:lastModifiedBy>
  <cp:revision>207</cp:revision>
  <cp:lastPrinted>2021-05-31T04:38:32Z</cp:lastPrinted>
  <dcterms:created xsi:type="dcterms:W3CDTF">2019-04-21T21:44:16Z</dcterms:created>
  <dcterms:modified xsi:type="dcterms:W3CDTF">2021-05-31T04:44:55Z</dcterms:modified>
</cp:coreProperties>
</file>